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28"/>
  </p:notesMasterIdLst>
  <p:handoutMasterIdLst>
    <p:handoutMasterId r:id="rId29"/>
  </p:handoutMasterIdLst>
  <p:sldIdLst>
    <p:sldId id="256" r:id="rId2"/>
    <p:sldId id="294" r:id="rId3"/>
    <p:sldId id="319" r:id="rId4"/>
    <p:sldId id="320" r:id="rId5"/>
    <p:sldId id="321" r:id="rId6"/>
    <p:sldId id="306" r:id="rId7"/>
    <p:sldId id="290" r:id="rId8"/>
    <p:sldId id="324" r:id="rId9"/>
    <p:sldId id="305" r:id="rId10"/>
    <p:sldId id="318" r:id="rId11"/>
    <p:sldId id="274" r:id="rId12"/>
    <p:sldId id="313" r:id="rId13"/>
    <p:sldId id="323" r:id="rId14"/>
    <p:sldId id="322" r:id="rId15"/>
    <p:sldId id="297" r:id="rId16"/>
    <p:sldId id="292" r:id="rId17"/>
    <p:sldId id="291" r:id="rId18"/>
    <p:sldId id="301" r:id="rId19"/>
    <p:sldId id="325" r:id="rId20"/>
    <p:sldId id="300" r:id="rId21"/>
    <p:sldId id="329" r:id="rId22"/>
    <p:sldId id="326" r:id="rId23"/>
    <p:sldId id="327" r:id="rId24"/>
    <p:sldId id="316" r:id="rId25"/>
    <p:sldId id="328" r:id="rId26"/>
    <p:sldId id="288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50" autoAdjust="0"/>
    <p:restoredTop sz="94660"/>
  </p:normalViewPr>
  <p:slideViewPr>
    <p:cSldViewPr>
      <p:cViewPr varScale="1">
        <p:scale>
          <a:sx n="97" d="100"/>
          <a:sy n="97" d="100"/>
        </p:scale>
        <p:origin x="-102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462"/>
    </p:cViewPr>
  </p:sorterViewPr>
  <p:notesViewPr>
    <p:cSldViewPr>
      <p:cViewPr varScale="1">
        <p:scale>
          <a:sx n="30" d="100"/>
          <a:sy n="30" d="100"/>
        </p:scale>
        <p:origin x="-14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24D4333-3BC7-42CC-A977-54DE36B23D78}" type="datetimeFigureOut">
              <a:rPr lang="it-IT"/>
              <a:pPr>
                <a:defRPr/>
              </a:pPr>
              <a:t>14/01/2013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995738-B176-4452-8E6C-DA34245911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0668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838CC5-F72B-4DE0-A3BA-F2B1F3FD6AE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9" name="Segnaposto note 8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147187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3072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54FFC2-B74B-4DAA-9F8B-589CF6DDAF81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3379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it-IT" smtClean="0"/>
              <a:t>VIDEO</a:t>
            </a:r>
          </a:p>
          <a:p>
            <a:r>
              <a:rPr lang="it-IT" smtClean="0"/>
              <a:t>Preoccupante la risposta perché trovano risposta anche a problemi personali e di salute</a:t>
            </a:r>
          </a:p>
          <a:p>
            <a:r>
              <a:rPr lang="it-IT" smtClean="0"/>
              <a:t>Wonder wheel: quanti lo usano?</a:t>
            </a:r>
          </a:p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DBE6D3-D513-4C1F-BC94-B59885EF95FC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it-IT" smtClean="0"/>
              <a:t>C’è cascato persino un famoso giornalista. Quanti hanno letto la smentita?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F86179-1FBC-47AD-B04C-F4FE99C8AA07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222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it-IT" smtClean="0"/>
              <a:t>Non sono un troglodita, ma un immigrato che parla abbastanza bene la lingua.</a:t>
            </a:r>
          </a:p>
          <a:p>
            <a:r>
              <a:rPr lang="it-IT" smtClean="0"/>
              <a:t>Uso la rete per condividere, ma le mie lezioni sono tradizionali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FAEC97-035D-4EF8-827B-A68AC2C6CF3D}" type="slidenum">
              <a:rPr lang="it-IT" smtClean="0"/>
              <a:pPr>
                <a:defRPr/>
              </a:pPr>
              <a:t>26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ttangolo arrotondato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ttangolo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1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F90E0-7100-41EE-9FD4-7FEE89AB40D8}" type="datetime1">
              <a:rPr lang="en-US" smtClean="0"/>
              <a:pPr>
                <a:defRPr/>
              </a:pPr>
              <a:t>1/14/2013</a:t>
            </a:fld>
            <a:endParaRPr lang="en-US"/>
          </a:p>
        </p:txBody>
      </p:sp>
      <p:sp>
        <p:nvSpPr>
          <p:cNvPr id="12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EB67CF-3303-4B82-923F-CFCC4A8B467E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2BBEA-370D-42C5-BBEE-9D74A824CD8B}" type="datetime1">
              <a:rPr lang="en-US" smtClean="0"/>
              <a:pPr>
                <a:defRPr/>
              </a:pPr>
              <a:t>1/14/2013</a:t>
            </a:fld>
            <a:endParaRPr lang="en-US" dirty="0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8DFBC-5897-4421-AD51-6F7737B8C57B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938E7-D429-498B-A2E3-FD5CE5F0589D}" type="datetime1">
              <a:rPr lang="en-US" smtClean="0"/>
              <a:pPr>
                <a:defRPr/>
              </a:pPr>
              <a:t>1/14/2013</a:t>
            </a:fld>
            <a:endParaRPr lang="en-US" dirty="0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9A31F-543B-4715-83A8-90551F2733CB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Cooper Black" pitchFamily="18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>
            <a:lvl1pPr>
              <a:defRPr>
                <a:latin typeface="Frutiger Linotype" pitchFamily="34" charset="0"/>
              </a:defRPr>
            </a:lvl1pPr>
            <a:lvl2pPr>
              <a:defRPr>
                <a:latin typeface="Frutiger Linotype" pitchFamily="34" charset="0"/>
              </a:defRPr>
            </a:lvl2pPr>
            <a:lvl3pPr>
              <a:defRPr>
                <a:latin typeface="Frutiger Linotype" pitchFamily="34" charset="0"/>
              </a:defRPr>
            </a:lvl3pPr>
            <a:lvl4pPr>
              <a:defRPr>
                <a:latin typeface="Frutiger Linotype" pitchFamily="34" charset="0"/>
              </a:defRPr>
            </a:lvl4pPr>
            <a:lvl5pPr>
              <a:defRPr>
                <a:latin typeface="Frutiger Linotype" pitchFamily="34" charset="0"/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ttangolo arrotondato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ttangolo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8471E-8496-427C-8175-26FA921490C4}" type="datetime1">
              <a:rPr lang="en-US" smtClean="0"/>
              <a:pPr>
                <a:defRPr/>
              </a:pPr>
              <a:t>1/14/2013</a:t>
            </a:fld>
            <a:endParaRPr lang="en-US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39F25-D117-4C4D-A47B-EAE79D4DB33F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FE4DA-7A8D-4186-9E22-E767C128E296}" type="datetime1">
              <a:rPr lang="en-US" smtClean="0"/>
              <a:pPr>
                <a:defRPr/>
              </a:pPr>
              <a:t>1/14/2013</a:t>
            </a:fld>
            <a:endParaRPr lang="en-US" dirty="0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37AE1-0E55-4FFC-9F52-DB2EDF8356E1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Segnaposto contenut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72EE3-885B-4516-B482-202DD2D66C4D}" type="datetime1">
              <a:rPr lang="en-US" smtClean="0"/>
              <a:pPr>
                <a:defRPr/>
              </a:pPr>
              <a:t>1/14/2013</a:t>
            </a:fld>
            <a:endParaRPr lang="en-US" dirty="0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87A56-36BB-4437-AE8B-11A1D47CEAEC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CB390-612E-49D8-9CA6-6E86720BD561}" type="datetime1">
              <a:rPr lang="en-US" smtClean="0"/>
              <a:pPr>
                <a:defRPr/>
              </a:pPr>
              <a:t>1/14/2013</a:t>
            </a:fld>
            <a:endParaRPr lang="en-US" dirty="0"/>
          </a:p>
        </p:txBody>
      </p:sp>
      <p:sp>
        <p:nvSpPr>
          <p:cNvPr id="4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49231-6B0C-4311-82D3-5EB3914D77AD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04A93-948C-4E8B-B044-9897F7A8ECF5}" type="datetime1">
              <a:rPr lang="en-US" smtClean="0"/>
              <a:pPr>
                <a:defRPr/>
              </a:pPr>
              <a:t>1/14/2013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1771C-B9BB-4FCD-95F7-C3829344728F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ettangolo arrotondato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7FD2A-83BC-475A-B06D-DCC5B927951D}" type="datetime1">
              <a:rPr lang="en-US" smtClean="0"/>
              <a:pPr>
                <a:defRPr/>
              </a:pPr>
              <a:t>1/14/2013</a:t>
            </a:fld>
            <a:endParaRPr lang="en-US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90013-A8AE-4582-A99A-C1DA8B413527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8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510F-CAC1-4D69-B5C2-ED5BDDD93D5F}" type="datetime1">
              <a:rPr lang="en-US" smtClean="0"/>
              <a:pPr>
                <a:defRPr/>
              </a:pPr>
              <a:t>1/14/2013</a:t>
            </a:fld>
            <a:endParaRPr lang="en-US"/>
          </a:p>
        </p:txBody>
      </p:sp>
      <p:sp>
        <p:nvSpPr>
          <p:cNvPr id="9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B3A7D-7221-408D-877C-C440FD7AE37D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ettangolo arrotondato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Segnaposto titolo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9" name="Segnaposto testo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33CE59-D648-485A-92F0-200E2B333601}" type="datetime1">
              <a:rPr lang="en-US" smtClean="0"/>
              <a:pPr>
                <a:defRPr/>
              </a:pPr>
              <a:t>1/14/2013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087D50E-9462-401C-BADC-EAA6F1112117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1" fontAlgn="base" hangingPunct="1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f.ba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rudele.it/" TargetMode="Externa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file:///c:\f.bat%20Bambini-dicono-di-Interne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file:///c:\f.bat%20where-is-klause%200%2055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file:///c:\f.bat%20think-before-you-post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file:///c:\f.ba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>
          <a:xfrm>
            <a:off x="755575" y="3200400"/>
            <a:ext cx="7431161" cy="1600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Quanto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influisce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Internet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sulle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nostre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decisioni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Tito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it-IT" dirty="0" smtClean="0">
                <a:latin typeface="Cooper Black" pitchFamily="18" charset="0"/>
              </a:rPr>
              <a:t>Bulimia informativa &amp;</a:t>
            </a:r>
            <a:br>
              <a:rPr lang="it-IT" dirty="0" smtClean="0">
                <a:latin typeface="Cooper Black" pitchFamily="18" charset="0"/>
              </a:rPr>
            </a:br>
            <a:r>
              <a:rPr lang="it-IT" dirty="0" smtClean="0">
                <a:latin typeface="Cooper Black" pitchFamily="18" charset="0"/>
              </a:rPr>
              <a:t>anoressia decisionale</a:t>
            </a:r>
          </a:p>
        </p:txBody>
      </p:sp>
      <p:pic>
        <p:nvPicPr>
          <p:cNvPr id="7173" name="Immagine 4" descr="LogoIniziativaELISColore.emf">
            <a:hlinkClick r:id="rId3" action="ppaction://program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75" y="142875"/>
            <a:ext cx="1228725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Immagine 5" descr="www.ilfiltro.it-couriernewbold.e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142875"/>
            <a:ext cx="299243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ottotitolo 1"/>
          <p:cNvSpPr txBox="1">
            <a:spLocks/>
          </p:cNvSpPr>
          <p:nvPr/>
        </p:nvSpPr>
        <p:spPr bwMode="auto">
          <a:xfrm>
            <a:off x="2771800" y="4797152"/>
            <a:ext cx="363760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ts val="375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E6B1AB"/>
              </a:buClr>
              <a:buSzPct val="8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SzPct val="80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it-IT" sz="2400" dirty="0" smtClean="0">
                <a:latin typeface="Arial" pitchFamily="34" charset="0"/>
                <a:cs typeface="Arial" pitchFamily="34" charset="0"/>
              </a:rPr>
              <a:t>Michele Crudele</a:t>
            </a:r>
          </a:p>
          <a:p>
            <a:pPr eaLnBrk="1" hangingPunct="1"/>
            <a:r>
              <a:rPr lang="it-IT" sz="1800" dirty="0" smtClean="0">
                <a:latin typeface="Arial" pitchFamily="34" charset="0"/>
                <a:cs typeface="Arial" pitchFamily="34" charset="0"/>
                <a:hlinkClick r:id="rId6"/>
              </a:rPr>
              <a:t>www.crudele.it</a:t>
            </a:r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it-IT" sz="1800" dirty="0" smtClean="0">
                <a:latin typeface="Arial" pitchFamily="34" charset="0"/>
                <a:cs typeface="Arial" pitchFamily="34" charset="0"/>
              </a:rPr>
              <a:t>2013-01-15</a:t>
            </a:r>
            <a:endParaRPr lang="it-IT" sz="1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772400" cy="1143000"/>
          </a:xfrm>
        </p:spPr>
        <p:txBody>
          <a:bodyPr/>
          <a:lstStyle/>
          <a:p>
            <a:r>
              <a:rPr lang="it-IT" dirty="0" smtClean="0"/>
              <a:t>Quale risposta è la più pericolosa?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2">
            <a:hlinkClick r:id="rId2" action="ppaction://program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667385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8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olo 1"/>
          <p:cNvSpPr>
            <a:spLocks noGrp="1"/>
          </p:cNvSpPr>
          <p:nvPr>
            <p:ph type="title"/>
          </p:nvPr>
        </p:nvSpPr>
        <p:spPr>
          <a:xfrm>
            <a:off x="611560" y="4869160"/>
            <a:ext cx="3456384" cy="1872208"/>
          </a:xfrm>
        </p:spPr>
        <p:txBody>
          <a:bodyPr/>
          <a:lstStyle/>
          <a:p>
            <a:pPr eaLnBrk="1" hangingPunct="1"/>
            <a:r>
              <a:rPr lang="it-IT" dirty="0" smtClean="0"/>
              <a:t>Chi arriva primo?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707229-6D5E-4ED0-AC58-BF9F0EB9689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96252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148" y="620688"/>
            <a:ext cx="508635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5" y="2708920"/>
            <a:ext cx="475297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2976"/>
            <a:ext cx="49815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/>
          <p:cNvSpPr>
            <a:spLocks noGrp="1"/>
          </p:cNvSpPr>
          <p:nvPr>
            <p:ph type="title"/>
          </p:nvPr>
        </p:nvSpPr>
        <p:spPr>
          <a:xfrm>
            <a:off x="1763688" y="214313"/>
            <a:ext cx="6192688" cy="1143000"/>
          </a:xfrm>
        </p:spPr>
        <p:txBody>
          <a:bodyPr/>
          <a:lstStyle/>
          <a:p>
            <a:pPr eaLnBrk="1" hangingPunct="1"/>
            <a:r>
              <a:rPr lang="it-IT" smtClean="0"/>
              <a:t>Accadde </a:t>
            </a:r>
            <a:r>
              <a:rPr lang="it-IT" dirty="0" smtClean="0"/>
              <a:t>davvero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777CC46-6479-47E0-B653-C88ED3A0EB0B}" type="slidenum">
              <a:rPr lang="en-US"/>
              <a:pPr>
                <a:defRPr/>
              </a:pPr>
              <a:t>12</a:t>
            </a:fld>
            <a:endParaRPr lang="en-US"/>
          </a:p>
        </p:txBody>
      </p:sp>
      <p:grpSp>
        <p:nvGrpSpPr>
          <p:cNvPr id="5" name="Gruppo 8"/>
          <p:cNvGrpSpPr>
            <a:grpSpLocks/>
          </p:cNvGrpSpPr>
          <p:nvPr/>
        </p:nvGrpSpPr>
        <p:grpSpPr bwMode="auto">
          <a:xfrm>
            <a:off x="755576" y="1412776"/>
            <a:ext cx="7992888" cy="4968552"/>
            <a:chOff x="896908" y="2527301"/>
            <a:chExt cx="8437562" cy="503237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96908" y="3987800"/>
              <a:ext cx="8437562" cy="357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96908" y="2527301"/>
              <a:ext cx="8429684" cy="146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96494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Quanti leggono?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smtClean="0"/>
              <a:t>16 milioni di visite al giorno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32856"/>
            <a:ext cx="615315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70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3945632" cy="1143000"/>
          </a:xfrm>
        </p:spPr>
        <p:txBody>
          <a:bodyPr/>
          <a:lstStyle/>
          <a:p>
            <a:r>
              <a:rPr lang="it-IT" dirty="0" smtClean="0"/>
              <a:t>Quanti scrivono?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3" y="1628800"/>
            <a:ext cx="4657725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755576" y="5590981"/>
            <a:ext cx="4460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Complessivamente 7,936,756 modifiche sono state fatte da utenti anonimi, rispetto a un totale di 35,921,955 modifiche (22%)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428" y="116632"/>
            <a:ext cx="4210050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active6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127" y="4296401"/>
            <a:ext cx="3789340" cy="232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0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496" y="188640"/>
            <a:ext cx="1368152" cy="2736304"/>
          </a:xfrm>
        </p:spPr>
        <p:txBody>
          <a:bodyPr/>
          <a:lstStyle/>
          <a:p>
            <a:r>
              <a:rPr lang="it-IT" dirty="0" smtClean="0"/>
              <a:t>Chi lo sa?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943" y="260648"/>
            <a:ext cx="7642600" cy="634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e 4"/>
          <p:cNvSpPr/>
          <p:nvPr/>
        </p:nvSpPr>
        <p:spPr>
          <a:xfrm>
            <a:off x="5151251" y="548680"/>
            <a:ext cx="2301069" cy="504056"/>
          </a:xfrm>
          <a:prstGeom prst="ellipse">
            <a:avLst/>
          </a:prstGeom>
          <a:noFill/>
          <a:ln w="127000">
            <a:solidFill>
              <a:srgbClr val="FF0000">
                <a:alpha val="7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51921" y="134184"/>
            <a:ext cx="5040560" cy="774536"/>
          </a:xfrm>
        </p:spPr>
        <p:txBody>
          <a:bodyPr/>
          <a:lstStyle/>
          <a:p>
            <a:r>
              <a:rPr lang="it-IT" dirty="0" err="1" smtClean="0"/>
              <a:t>Crowdsourcing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3888432" cy="222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7354" y="3429000"/>
            <a:ext cx="7425127" cy="313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497" y="40864"/>
            <a:ext cx="3600400" cy="2308016"/>
          </a:xfrm>
        </p:spPr>
        <p:txBody>
          <a:bodyPr/>
          <a:lstStyle/>
          <a:p>
            <a:r>
              <a:rPr lang="it-IT" dirty="0" smtClean="0"/>
              <a:t>Che tempo </a:t>
            </a:r>
            <a:r>
              <a:rPr lang="it-IT" dirty="0" smtClean="0"/>
              <a:t>dovrebbe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fare oggi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36912"/>
            <a:ext cx="6086475" cy="38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4664"/>
            <a:ext cx="5383163" cy="2117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5445224"/>
            <a:ext cx="7056784" cy="1143000"/>
          </a:xfrm>
        </p:spPr>
        <p:txBody>
          <a:bodyPr/>
          <a:lstStyle/>
          <a:p>
            <a:r>
              <a:rPr lang="it-IT" dirty="0" smtClean="0"/>
              <a:t>Questa è qualità?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pSp>
        <p:nvGrpSpPr>
          <p:cNvPr id="5" name="Gruppo 4"/>
          <p:cNvGrpSpPr/>
          <p:nvPr/>
        </p:nvGrpSpPr>
        <p:grpSpPr>
          <a:xfrm>
            <a:off x="305526" y="224643"/>
            <a:ext cx="5346594" cy="5465407"/>
            <a:chOff x="305526" y="224643"/>
            <a:chExt cx="5346594" cy="546540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526" y="224643"/>
              <a:ext cx="5346594" cy="5465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Ovale 2"/>
            <p:cNvSpPr/>
            <p:nvPr/>
          </p:nvSpPr>
          <p:spPr>
            <a:xfrm>
              <a:off x="2387673" y="228795"/>
              <a:ext cx="1182300" cy="535910"/>
            </a:xfrm>
            <a:prstGeom prst="ellipse">
              <a:avLst/>
            </a:prstGeom>
            <a:noFill/>
            <a:ln w="76200">
              <a:solidFill>
                <a:srgbClr val="FF0000">
                  <a:alpha val="7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e 6"/>
            <p:cNvSpPr/>
            <p:nvPr/>
          </p:nvSpPr>
          <p:spPr>
            <a:xfrm>
              <a:off x="1115616" y="2708920"/>
              <a:ext cx="1786965" cy="682352"/>
            </a:xfrm>
            <a:prstGeom prst="ellipse">
              <a:avLst/>
            </a:prstGeom>
            <a:noFill/>
            <a:ln w="76200">
              <a:solidFill>
                <a:srgbClr val="FF0000">
                  <a:alpha val="7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e 7"/>
            <p:cNvSpPr/>
            <p:nvPr/>
          </p:nvSpPr>
          <p:spPr>
            <a:xfrm>
              <a:off x="305526" y="5013176"/>
              <a:ext cx="864096" cy="432048"/>
            </a:xfrm>
            <a:prstGeom prst="ellipse">
              <a:avLst/>
            </a:prstGeom>
            <a:noFill/>
            <a:ln w="76200">
              <a:solidFill>
                <a:srgbClr val="FF0000">
                  <a:alpha val="7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28573"/>
            <a:ext cx="243840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terzo dittatore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smtClean="0"/>
              <a:t>Google (</a:t>
            </a:r>
            <a:r>
              <a:rPr lang="it-IT" dirty="0" err="1" smtClean="0"/>
              <a:t>YouTube</a:t>
            </a:r>
            <a:r>
              <a:rPr lang="it-IT" dirty="0" smtClean="0"/>
              <a:t>) </a:t>
            </a:r>
          </a:p>
          <a:p>
            <a:r>
              <a:rPr lang="it-IT" dirty="0" smtClean="0"/>
              <a:t>Wikipedia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AutoShape 2" descr="data:image/jpeg;base64,/9j/4AAQSkZJRgABAQAAAQABAAD/2wCEAAkGBhQQEBAUEQ8WEhAVEBUWERIVExQVGBIQExgVFBYXEhgYGyYfGBkjGhcXHy8gJCkpLC0sFh8xNTAqNSYrLCkBCQoKDgwOGg8PGiolHyU1NC0sLCwsKS8sLy0sKSwsLCwsLCosLCksKSwsLCwsKSwsKSwsLCwsLCwsKSksLCwpKf/AABEIAIoBbgMBIgACEQEDEQH/xAAcAAEAAwEBAQEBAAAAAAAAAAAABQYHBAMIAgH/xABREAACAQMABgQJBggLBwUAAAABAgADBBEFBgcSITETQVFhIjI1cXOBobGyFFJykbPBFzM0QnSEotIlU1RigpKTwsPR0yMkNoPh8PEWJkNEY//EABoBAQADAQEBAAAAAAAAAAAAAAABAgMEBQb/xAAoEQADAAIABAUFAQEAAAAAAAAAAQIDEQQSITETMkFRYSIzcYHBFPD/2gAMAwEAAhEDEQA/AK3ERPoDzRERAEREAREQBERAEREAREQBERAEREAREQBERAEREAREQBERAEREAREQBERAEREAREQBERAEREAREQBERAEREAREQBERAEREAREQBERAEREAREQBERAEREAREQBERAEREAREQBERAEREAREQBERAEREAREQBERAEREAREQBERAEREARE6tFaOa4rUqKeNUcKD1DPMnuAyfVIb11JOSfvoj80/UZvegtVLezQClSBfHhVWALse0t1eYcJMYnC+NW+iN1g92fNRXHMYiXHav5QH6PT97ynTsiuaVRjS09CIiXKiIiAIiIAiIgCIiAIiSGr1gte7t6T53KlUK2Dg4PYZDelsldSPibhabObGnj/AHbfPa7u/sJx7JnO0qyp0b7cpU1pp0FM7qKFGSX44HXMMfETkrlRpWNytsqsRE6DIREQBERAEREAREQBERAETStRNRrW5tErVkZ3ZnBG+yrhWKjguDyHbJbW7Va1t9H3TUrWmjimMPu5YeEvJmyROZ8TKrk/RqsT1sx+IidJkIiIAiIgCIiAIiIAiIgCWnZkmdJUe5KhHn3CPvMrVtT3nRTyLqD5iQJtWgtn1vZ1lrUnqlwGADMpGGGDyUTn4jIplp+prjlt7LPMp1017u6N7WpUavR06ZVQAiEnwVYkllPWZq0qmltm1tc1qlao9UO5BYK6AZAC8AUPZPOwVE1uzpyKmvpMh0rperdVOkrvv1N0LvYVfBGcDCgDrM45b9I6pUU0tRs0ZzSbc3yWUsMhnOCFwOAHVLf+CO0/jK/9dP8ATnovPEJHMsdVsyGJrj7IrU8qtcf0qZ/w5Bab2S1Kalrat02Bno2UKxH80g4J7uETxON9Nh4qRQIhlwSCMEHBB6iO2WHVbUitfkspFOiDhqrDOT1hB+cfqHfNqpStszSb6Ir0TX7TZLaKBvvVqHrJcKPUFH3metXZVZHkKq94qk/EDOb/AF4/k18GjG4l0141Dp2FJKtOs7hqoTdcLwyrNneGPm9nXITVrVStfuVpAKi/jKrZ3Vz1cObd3um6yy55t9Cjhp6IaJrllsktVA6WpVqt1+EEHqAGR9ZnTV2VWRHBai94qk/ECJj/AK8fyX8GjGpM6meULP06/fLBrNsuqW6NUt3NamoyyEYqKo6xjg/sPcZX9TPKFn6dfvmnPNw3JTlc0tm+TGtq3lD9Xp+95ssq+ndQKN7cGtWqVPEVQiFVHg54kkE9fdPM4fIorbOvJLpaRiUTZvwWWOPEqefpW/8AEgNYdk24jPaVGYgZ6F8EsB1IwA49xHHtnoTxWNvRzPDSM4iDLvqzswqXKLUrv0FNhlVAzUZe054IPPk902u5hbplJl10RSImyUtlNkBxFV+81CPhAnhebJLVgejqVabdR3g49YYZP1iYf68fyaeDRkUSd1o1PrWDDpMPSY4SqucE9jD81sdX1E8ZCU6ZZgqgsxICgDJJPAADrM6JpUtoyaaemfmJo2gtkZZQ13VKE/8AxU8Ej6TnIz3AHzyfTZXZAcVqHvNVvuwJhXFY09GixUzGomr6R2Q0GB6CtUpt1B8Ovr4A+2Zxp3QNWyqmnWXB5qw4q69qn/siXx5oydmVqKnua1sw8m0vp1ftGnXr/wCTbv0Y+JZybMPJtL6dX7Rp16/+Tbv0Y+JZ5r+9+/6da+3+jContZ2bVqiU6a71R2CqO0n7u+arQ2RW26u/VrF90bxVkALY47oKHAzPTyZpx+Y5Jh12MkiXnXjVKzsKS7j1Wruf9mrOhAUeMzAIDjq58z3GUaWi1a2iKnlemIiJcqIiIAiIgCIiAelvU3XRjyDqT5gQZtOgdoVveV1o06dUOQxBZUAwoyeTEzEpa9mHlKn6Op8M5+Ixqpbfoa46aekbVKlpfaVb21epRenVLoQGKqhBJAbhlweuW2YTr75Su/SL8CTg4fHOSmqOjLTlbR3jW+kdL/LGR+hHirhd/wDFdEOG9jnk85b/AMLtp/FV/wCpT/1JmugNW6185WgmcY33Y4VAeW8fuGTwlzobHGx4d4oPYtIsPrLj3TryzhTSp9jGHfoWfQm0S1u6q0k30qN4gqKAGOM4BUkZ4deJaJQNEbKvk9xRq/LN7o6ivu9Dje3TnGd84l/nBlUJ/Qzojm19Ri+vmh/4VanTGDXakw+nVO4T/WBPrmwaPsEoUqdKmMIihVHcOs955nvMzvW0fw9Y/q/2jzTBNc9NxC+CmNdWV/WjXSjo/cFQM9RwSqIBndHDLEkADPuMr1PbFRz4VrVA7mQ/eJAbWz/vyfoyfHUlKnRi4aKhNmd5aVaRfdfNdre+taaUt8OtcMVdMeCEccwSOZHXL5qXosW9jbqBhmph3PbUqAMc+bIHmAmCtyPmn0bo38TR9EnwiU4mVjhSuxbE+am2Rmt2tC6PoCoU6R2fdppnGWwSSxwcAAe6V7VXaabq4SjVoCmXyEdWJG8AThgR1459stumNAULxVW4p9IqnKjedcEjH5pHVOGy1Fs6NRKlO33aiHKt0lU4PmLYnPNYlGqT2aNXzdH0J6ZBW0WLfT9NEGENyjqOwVBvEDuByPVNfmZaw/8AENr/AMn+/LcO+tL4ZGX0/JpsrWs2vlCxfo3V6lXdDbqAYCnOMsxA6jyzLLMa2reUP1en73leHxq70yclOVtF/wBV9faN+7U1RqdUKWCtghlGAd0g8xkcJZpimzHylS9HV+GbXJ4jGovSGOnS2zIbXQC1dPVaRUGktd6rLjgVAFQDHZvMo8016Z/oQf8AuG99CfdbzQDHEU25/CIxrW/yVHWLaRQs6rUujerUXG/u7oVSRnGSeJwRyEltWtaaV/TZqW8pUgOjABlJ4jkSCDx49xmMa2/l95+k1PiMuGxvx7z6NL31Jvk4eZxcy7lJyN3ov+n9FLdW1aiw8dDun5rjirDzNgzNNkuiBUuatZxnoUAUHqqVMjPnCqw/pTW5nuyUfl/pl/xJjjprFa/BekudGhSjX+1q3p1CiUqlVVJBqDdAOOGUBOSPql1r+I30T7p82jkPNLcNinJvmIy251o+idD6Xp3dFK1E5Rs8xggjgQw6iDIHaXokVrCo+PDo4qIe4EBx5iufqE5dkv5A36Q/uST2t35Befo1X4DM9eHl0vRlvNHUi9mHk2l9Or9o069f/Jt36MfEs5NmPk2l6Sr9o0ntMaLW5ovRckI+A2Oe6GDEDsyBjPfFvWZt+/8AQluNfBSNleq+4pu6i+E4IoA9VPkz+duQ7gfnS/Xt4tGm9So26iKWYnqA4z0pUwqhVACgAKBwAA4ADuma7W9PODTtVBVCoqVG6qnEhVHaAQSe/HZJW8+T/uxHTHJSNY9ONe3FSs/AE4RfmUx4q/ee8mRsRPXSSWkcbexERJIEREAREQBERAEtezDylT9HU+GVSWvZh5Sp+jqfDMs326/BePMjaphOvvlK79IvwJN2mE6++Urv0i/Ak4eD87/B0Z/Kabs1slp6OokDjULu57SWKj9lVHqkvrFptbO2qVmUuF3QFHAkswUcTyGTzlb2V6aWradBkdLRLeD1mmzFlYd2SV9Q7RLffWKV6bU6qB6bDDKeRHP38czDJ0yvm9y89Y6FI0TtVFxXo0vkhXpKipvdKDu7xxnG5xl+kLozU60tmD0rZQ45MxZyv0S5OPVJqRkcN/QtEyqXmMx1zqhdOWTHgB8nz5ulcTTpj21g4v0xwPyang9h3qk0DU3WtL6gvhAXCqBWTryOG8o+aefdnE2yw3jmikV9TRRtr1owuqVQg9G1AKG6t9WckZ7cMDKHvd8+lKlIMMMoYHmCAQfUZz09F0lOVo0we0Io9wl8fFckqWiKw7e9nzs1Bt3e3Tu8t7Bxk9WeWZ9D6Gqh7a3Ycmo0yPMVBlR2u/kVH9JX7OpPLZjrYj0VtarBaqZFHJ/GU+YUfzl5Y7Mdhk5m8uNWl2IhKK5SU2iaUuba3SrbNu4qYqncV8IQcE7wOBvYGe8TOvwlX38pH9lR/dm3kZnKdEUc5+T089vRp/lMceWJnVTsvUU3tMxxNo9+eAuMnsFKif7kaG0nWuNK2j3BJq9KinKBCAM4BUAds2qlbqniqF8wA90yOt/xD+uL8InRjyTfNqUuhnUudbZsExrasf4Q/V6fvebKJy3Oi6NU71ShTdsYy1NWOPOROTDk8OuY2ueZaMl2VWTPfb4HgU6T77dQLDdUZ7TknHcZsk86FuqDdRAi9igAfUJw6e09Ss6LVarch4C541H6lUdvu5xlt5b2kRE8klM0Hcj/ANQ3nHxkdR51FHPwn6pos+ftH6wPSvFuudTpjUcct4OTvr6wxE3XRWlqd1SWrRcMjfWD1qw6mHZNeJxudP40VxUnsxHXe0alpC6DjG9VZ1z+cj+ECO0ccecGXHY7aMBdVCpFNujVW6mZd8tjtxkfXNEuLRKmA6K4HIMobHmzP2iBQAAAByA4ADui+J5sfJoTi1XMf0nEzvZFXDG+7TUpt6m6STG0HWtLW3ekrA3FVCqqOaI3Au3ZwzjtPmMzjUbWMWN0Gf8AEuu5VxxwpIIYDrwfYTJxYqeKvn+EXaVo3KquVI7QR9c+b7m3ak7JUG66ndZTwII4HM+jqFdaiqyMGRhlWUggg9YI5z8VbGm5DNTRmHIlVJHmJEzwZvC30LZI5ysbLrNqejxvqV36ruueGUO6AfXuk+bEldcqgXR94T/J3HrYbo9pkzM32pa1oU+SUm3mLA1yDwUKchPpZwT2Y74jeXLsmtRGid2Y+TaXpKv2jTv11uWpWFw6MVdFVlYdTK6kGcGzDybS+nV+0adev/k279GPiWK+9+/6F5P0derOnVvbanWXgSMVF+ZUHjD7x3ESN1/1Z+W2xKDNellqXaw/OT1gcO8CZ5s71m+SXO47YoViFfPJH5I/twe456ptUnJLw5Nr9ES1c9T5qiXLaXqz8muOmprijWJPDklbmw9fjD+l2TgsdFUug3mTfc0g/jMGfIrNuUt0gAjo8ZIPHe4EDdPpLKnKo5XLT0VyJ7X1uKdWqgbeCVHUN2hWK59k8ZqUEREAREQBERAE69FaWqWtUVaLbtQAgHdDcG4HgQROSJDW+jJLP+Eq/wD5QP7Kl+7IDSGkHuKr1arb1RzljgDJAA5DhyAnPErMTPZEum+7PazvHour0nZHXkynBH/TulnpbUb5RgvTY/OakM+wgeyVKIqJrugqa7E1pXXK7uQVq3Dbh5omEUjsIUDI8+Z2Udo98iqorLhVAH+yQ8AMDjiVmI8ONa0hzV7ndpnTdW7qCpXYM4ULkKF8EEkcB5zOW3uGpsGR2Rx4rKSpB7iOM84lkklpEbLRabS76mADWWoB8+mpP1rgn1z2q7Ur0jg1Ne8Uv3iZUYmfg4/ZFuevcktLay3N2AK9dqig5C4UKG4jICgDOCfrkaDETRJLoireyxaP2gXtEBRcF1HIVFD/ALR8L2zvO1a9/wDx/sz+9KdEo8UP0Rbnr3LNcbSL5+HygJ9Cmg9pBMgTpGoavTdK3Tb290mfC3u3PbOeJZRM9kQ6b7ljt9ol8n/2Sw/npTb27ufbO1dqt6OukfPSP3NKfEq8UP0RPPXuWq42m3zjAqqn0Ka5/azK5e6QqV2361Vqj/OdiTjsGeQ7hPCJMxM9kQ6b7idWjtLVrdt6hWam3WVOM/SHJvXOWJZrfcgtlHahfKONRG72pLn9nE8LzaNfVAR0+4D/ABaKp+vBI9RlaiU8KPZFuevc/VWqWYszFmJyWJJJPaSeJn5iJoUJHROsdxa/iK7IM5K8CpPerAjPfiTibUr4Dx6Z7zSGfYQJUolKxxXVpFlTXZk/pDXy9rgq1yVU8xTAp59aje9sgIiTMqeyIbb7k5orXW7taQpUaoWmCSB0dNuLEk8SueZn70hr1eXFJ6VWsGpuMMOjpjIyDzC5HKQESPDje9InmfbZ/JZaG0S+RVUXHBVAGadMnAGBklck95lbiTUzXdEJtdic0prrdXVI0q1VXpkgkdFTHEHIIIXIPmkZQ0lUprupUKjJIx+aTzKHmpPaMTmiFMpaSDbYiIliBERAEREAREQBERAEREAREQBERAEREAREQBERAEREAREQBERAEREAREQBERAEREAREQBERAEREAREQBERAEREAREQBERAEREAREQBERAEREAREQBERAEREAREQBERAEREAREQBERAEREAREQBERAEREAREQBERAEREAREQBHDt98RIe/QkZHb7D/lP5P7EJP1DP/Z"/>
          <p:cNvSpPr>
            <a:spLocks noChangeAspect="1" noChangeArrowheads="1"/>
          </p:cNvSpPr>
          <p:nvPr/>
        </p:nvSpPr>
        <p:spPr bwMode="auto">
          <a:xfrm>
            <a:off x="155575" y="-623888"/>
            <a:ext cx="348615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4" descr="data:image/jpeg;base64,/9j/4AAQSkZJRgABAQAAAQABAAD/2wCEAAkGBhQQEBAUEQ8WEhAVEBUWERIVExQVGBIQExgVFBYXEhgYGyYfGBkjGhcXHy8gJCkpLC0sFh8xNTAqNSYrLCkBCQoKDgwOGg8PGiolHyU1NC0sLCwsKS8sLy0sKSwsLCwsLCosLCksKSwsLCwsKSwsKSwsLCwsLCwsKSksLCwpKf/AABEIAIoBbgMBIgACEQEDEQH/xAAcAAEAAwEBAQEBAAAAAAAAAAAABQYHBAMIAgH/xABREAACAQMABgQJBggLBwUAAAABAgADBBEFBgcSITETQVFhIjI1cXOBobGyFFJykbPBFzM0QnSEotIlU1RigpKTwsPR0yMkNoPh8PEWJkNEY//EABoBAQADAQEBAAAAAAAAAAAAAAABAgMEBQb/xAAoEQADAAIABAUFAQEAAAAAAAAAAQIDEQQSITETMkFRYSIzcYHBFPD/2gAMAwEAAhEDEQA/AK3ERPoDzRERAEREAREQBERAEREAREQBERAEREAREQBERAEREAREQBERAEREAREQBERAEREAREQBERAEREAREQBERAEREAREQBERAEREAREQBERAEREAREQBERAEREAREQBERAEREAREQBERAEREAREQBERAEREAREQBERAEREAREQBERAEREARE6tFaOa4rUqKeNUcKD1DPMnuAyfVIb11JOSfvoj80/UZvegtVLezQClSBfHhVWALse0t1eYcJMYnC+NW+iN1g92fNRXHMYiXHav5QH6PT97ynTsiuaVRjS09CIiXKiIiAIiIAiIgCIiAIiSGr1gte7t6T53KlUK2Dg4PYZDelsldSPibhabObGnj/AHbfPa7u/sJx7JnO0qyp0b7cpU1pp0FM7qKFGSX44HXMMfETkrlRpWNytsqsRE6DIREQBERAEREAREQBERAETStRNRrW5tErVkZ3ZnBG+yrhWKjguDyHbJbW7Va1t9H3TUrWmjimMPu5YeEvJmyROZ8TKrk/RqsT1sx+IidJkIiIAiIgCIiAIiIAiIgCWnZkmdJUe5KhHn3CPvMrVtT3nRTyLqD5iQJtWgtn1vZ1lrUnqlwGADMpGGGDyUTn4jIplp+prjlt7LPMp1017u6N7WpUavR06ZVQAiEnwVYkllPWZq0qmltm1tc1qlao9UO5BYK6AZAC8AUPZPOwVE1uzpyKmvpMh0rperdVOkrvv1N0LvYVfBGcDCgDrM45b9I6pUU0tRs0ZzSbc3yWUsMhnOCFwOAHVLf+CO0/jK/9dP8ATnovPEJHMsdVsyGJrj7IrU8qtcf0qZ/w5Bab2S1Kalrat02Bno2UKxH80g4J7uETxON9Nh4qRQIhlwSCMEHBB6iO2WHVbUitfkspFOiDhqrDOT1hB+cfqHfNqpStszSb6Ir0TX7TZLaKBvvVqHrJcKPUFH3metXZVZHkKq94qk/EDOb/AF4/k18GjG4l0141Dp2FJKtOs7hqoTdcLwyrNneGPm9nXITVrVStfuVpAKi/jKrZ3Vz1cObd3um6yy55t9Cjhp6IaJrllsktVA6WpVqt1+EEHqAGR9ZnTV2VWRHBai94qk/ECJj/AK8fyX8GjGpM6meULP06/fLBrNsuqW6NUt3NamoyyEYqKo6xjg/sPcZX9TPKFn6dfvmnPNw3JTlc0tm+TGtq3lD9Xp+95ssq+ndQKN7cGtWqVPEVQiFVHg54kkE9fdPM4fIorbOvJLpaRiUTZvwWWOPEqefpW/8AEgNYdk24jPaVGYgZ6F8EsB1IwA49xHHtnoTxWNvRzPDSM4iDLvqzswqXKLUrv0FNhlVAzUZe054IPPk902u5hbplJl10RSImyUtlNkBxFV+81CPhAnhebJLVgejqVabdR3g49YYZP1iYf68fyaeDRkUSd1o1PrWDDpMPSY4SqucE9jD81sdX1E8ZCU6ZZgqgsxICgDJJPAADrM6JpUtoyaaemfmJo2gtkZZQ13VKE/8AxU8Ej6TnIz3AHzyfTZXZAcVqHvNVvuwJhXFY09GixUzGomr6R2Q0GB6CtUpt1B8Ovr4A+2Zxp3QNWyqmnWXB5qw4q69qn/siXx5oydmVqKnua1sw8m0vp1ftGnXr/wCTbv0Y+JZybMPJtL6dX7Rp16/+Tbv0Y+JZ5r+9+/6da+3+jContZ2bVqiU6a71R2CqO0n7u+arQ2RW26u/VrF90bxVkALY47oKHAzPTyZpx+Y5Jh12MkiXnXjVKzsKS7j1Wruf9mrOhAUeMzAIDjq58z3GUaWi1a2iKnlemIiJcqIiIAiIgCIiAelvU3XRjyDqT5gQZtOgdoVveV1o06dUOQxBZUAwoyeTEzEpa9mHlKn6Op8M5+Ixqpbfoa46aekbVKlpfaVb21epRenVLoQGKqhBJAbhlweuW2YTr75Su/SL8CTg4fHOSmqOjLTlbR3jW+kdL/LGR+hHirhd/wDFdEOG9jnk85b/AMLtp/FV/wCpT/1JmugNW6185WgmcY33Y4VAeW8fuGTwlzobHGx4d4oPYtIsPrLj3TryzhTSp9jGHfoWfQm0S1u6q0k30qN4gqKAGOM4BUkZ4deJaJQNEbKvk9xRq/LN7o6ivu9Dje3TnGd84l/nBlUJ/Qzojm19Ri+vmh/4VanTGDXakw+nVO4T/WBPrmwaPsEoUqdKmMIihVHcOs955nvMzvW0fw9Y/q/2jzTBNc9NxC+CmNdWV/WjXSjo/cFQM9RwSqIBndHDLEkADPuMr1PbFRz4VrVA7mQ/eJAbWz/vyfoyfHUlKnRi4aKhNmd5aVaRfdfNdre+taaUt8OtcMVdMeCEccwSOZHXL5qXosW9jbqBhmph3PbUqAMc+bIHmAmCtyPmn0bo38TR9EnwiU4mVjhSuxbE+am2Rmt2tC6PoCoU6R2fdppnGWwSSxwcAAe6V7VXaabq4SjVoCmXyEdWJG8AThgR1459stumNAULxVW4p9IqnKjedcEjH5pHVOGy1Fs6NRKlO33aiHKt0lU4PmLYnPNYlGqT2aNXzdH0J6ZBW0WLfT9NEGENyjqOwVBvEDuByPVNfmZaw/8AENr/AMn+/LcO+tL4ZGX0/JpsrWs2vlCxfo3V6lXdDbqAYCnOMsxA6jyzLLMa2reUP1en73leHxq70yclOVtF/wBV9faN+7U1RqdUKWCtghlGAd0g8xkcJZpimzHylS9HV+GbXJ4jGovSGOnS2zIbXQC1dPVaRUGktd6rLjgVAFQDHZvMo8016Z/oQf8AuG99CfdbzQDHEU25/CIxrW/yVHWLaRQs6rUujerUXG/u7oVSRnGSeJwRyEltWtaaV/TZqW8pUgOjABlJ4jkSCDx49xmMa2/l95+k1PiMuGxvx7z6NL31Jvk4eZxcy7lJyN3ov+n9FLdW1aiw8dDun5rjirDzNgzNNkuiBUuatZxnoUAUHqqVMjPnCqw/pTW5nuyUfl/pl/xJjjprFa/BekudGhSjX+1q3p1CiUqlVVJBqDdAOOGUBOSPql1r+I30T7p82jkPNLcNinJvmIy251o+idD6Xp3dFK1E5Rs8xggjgQw6iDIHaXokVrCo+PDo4qIe4EBx5iufqE5dkv5A36Q/uST2t35Befo1X4DM9eHl0vRlvNHUi9mHk2l9Or9o069f/Jt36MfEs5NmPk2l6Sr9o0ntMaLW5ovRckI+A2Oe6GDEDsyBjPfFvWZt+/8AQluNfBSNleq+4pu6i+E4IoA9VPkz+duQ7gfnS/Xt4tGm9So26iKWYnqA4z0pUwqhVACgAKBwAA4ADuma7W9PODTtVBVCoqVG6qnEhVHaAQSe/HZJW8+T/uxHTHJSNY9ONe3FSs/AE4RfmUx4q/ee8mRsRPXSSWkcbexERJIEREAREQBERAEtezDylT9HU+GVSWvZh5Sp+jqfDMs326/BePMjaphOvvlK79IvwJN2mE6++Urv0i/Ak4eD87/B0Z/Kabs1slp6OokDjULu57SWKj9lVHqkvrFptbO2qVmUuF3QFHAkswUcTyGTzlb2V6aWradBkdLRLeD1mmzFlYd2SV9Q7RLffWKV6bU6qB6bDDKeRHP38czDJ0yvm9y89Y6FI0TtVFxXo0vkhXpKipvdKDu7xxnG5xl+kLozU60tmD0rZQ45MxZyv0S5OPVJqRkcN/QtEyqXmMx1zqhdOWTHgB8nz5ulcTTpj21g4v0xwPyang9h3qk0DU3WtL6gvhAXCqBWTryOG8o+aefdnE2yw3jmikV9TRRtr1owuqVQg9G1AKG6t9WckZ7cMDKHvd8+lKlIMMMoYHmCAQfUZz09F0lOVo0we0Io9wl8fFckqWiKw7e9nzs1Bt3e3Tu8t7Bxk9WeWZ9D6Gqh7a3Ycmo0yPMVBlR2u/kVH9JX7OpPLZjrYj0VtarBaqZFHJ/GU+YUfzl5Y7Mdhk5m8uNWl2IhKK5SU2iaUuba3SrbNu4qYqncV8IQcE7wOBvYGe8TOvwlX38pH9lR/dm3kZnKdEUc5+T089vRp/lMceWJnVTsvUU3tMxxNo9+eAuMnsFKif7kaG0nWuNK2j3BJq9KinKBCAM4BUAds2qlbqniqF8wA90yOt/xD+uL8InRjyTfNqUuhnUudbZsExrasf4Q/V6fvebKJy3Oi6NU71ShTdsYy1NWOPOROTDk8OuY2ueZaMl2VWTPfb4HgU6T77dQLDdUZ7TknHcZsk86FuqDdRAi9igAfUJw6e09Ss6LVarch4C541H6lUdvu5xlt5b2kRE8klM0Hcj/ANQ3nHxkdR51FHPwn6pos+ftH6wPSvFuudTpjUcct4OTvr6wxE3XRWlqd1SWrRcMjfWD1qw6mHZNeJxudP40VxUnsxHXe0alpC6DjG9VZ1z+cj+ECO0ccecGXHY7aMBdVCpFNujVW6mZd8tjtxkfXNEuLRKmA6K4HIMobHmzP2iBQAAAByA4ADui+J5sfJoTi1XMf0nEzvZFXDG+7TUpt6m6STG0HWtLW3ekrA3FVCqqOaI3Au3ZwzjtPmMzjUbWMWN0Gf8AEuu5VxxwpIIYDrwfYTJxYqeKvn+EXaVo3KquVI7QR9c+b7m3ak7JUG66ndZTwII4HM+jqFdaiqyMGRhlWUggg9YI5z8VbGm5DNTRmHIlVJHmJEzwZvC30LZI5ysbLrNqejxvqV36ruueGUO6AfXuk+bEldcqgXR94T/J3HrYbo9pkzM32pa1oU+SUm3mLA1yDwUKchPpZwT2Y74jeXLsmtRGid2Y+TaXpKv2jTv11uWpWFw6MVdFVlYdTK6kGcGzDybS+nV+0adev/k279GPiWK+9+/6F5P0derOnVvbanWXgSMVF+ZUHjD7x3ESN1/1Z+W2xKDNellqXaw/OT1gcO8CZ5s71m+SXO47YoViFfPJH5I/twe456ptUnJLw5Nr9ES1c9T5qiXLaXqz8muOmprijWJPDklbmw9fjD+l2TgsdFUug3mTfc0g/jMGfIrNuUt0gAjo8ZIPHe4EDdPpLKnKo5XLT0VyJ7X1uKdWqgbeCVHUN2hWK59k8ZqUEREAREQBERAE69FaWqWtUVaLbtQAgHdDcG4HgQROSJDW+jJLP+Eq/wD5QP7Kl+7IDSGkHuKr1arb1RzljgDJAA5DhyAnPErMTPZEum+7PazvHour0nZHXkynBH/TulnpbUb5RgvTY/OakM+wgeyVKIqJrugqa7E1pXXK7uQVq3Dbh5omEUjsIUDI8+Z2Udo98iqorLhVAH+yQ8AMDjiVmI8ONa0hzV7ndpnTdW7qCpXYM4ULkKF8EEkcB5zOW3uGpsGR2Rx4rKSpB7iOM84lkklpEbLRabS76mADWWoB8+mpP1rgn1z2q7Ur0jg1Ne8Uv3iZUYmfg4/ZFuevcktLay3N2AK9dqig5C4UKG4jICgDOCfrkaDETRJLoireyxaP2gXtEBRcF1HIVFD/ALR8L2zvO1a9/wDx/sz+9KdEo8UP0Rbnr3LNcbSL5+HygJ9Cmg9pBMgTpGoavTdK3Tb290mfC3u3PbOeJZRM9kQ6b7ljt9ol8n/2Sw/npTb27ufbO1dqt6OukfPSP3NKfEq8UP0RPPXuWq42m3zjAqqn0Ka5/azK5e6QqV2361Vqj/OdiTjsGeQ7hPCJMxM9kQ6b7idWjtLVrdt6hWam3WVOM/SHJvXOWJZrfcgtlHahfKONRG72pLn9nE8LzaNfVAR0+4D/ABaKp+vBI9RlaiU8KPZFuevc/VWqWYszFmJyWJJJPaSeJn5iJoUJHROsdxa/iK7IM5K8CpPerAjPfiTibUr4Dx6Z7zSGfYQJUolKxxXVpFlTXZk/pDXy9rgq1yVU8xTAp59aje9sgIiTMqeyIbb7k5orXW7taQpUaoWmCSB0dNuLEk8SueZn70hr1eXFJ6VWsGpuMMOjpjIyDzC5HKQESPDje9InmfbZ/JZaG0S+RVUXHBVAGadMnAGBklck95lbiTUzXdEJtdic0prrdXVI0q1VXpkgkdFTHEHIIIXIPmkZQ0lUprupUKjJIx+aTzKHmpPaMTmiFMpaSDbYiIliBERAEREAREQBERAEREAREQBERAEREAREQBERAEREAREQBERAEREAREQBERAEREAREQBERAEREAREQBERAEREAREQBERAEREAREQBERAEREAREQBERAEREAREQBERAEREAREQBERAEREAREQBERAEREAREQBERAEREAREQBHDt98RIe/QkZHb7D/lP5P7EJP1D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AutoShape 6" descr="data:image/jpeg;base64,/9j/4AAQSkZJRgABAQAAAQABAAD/2wCEAAkGBhQQEBAUEQ8WEhAVEBUWERIVExQVGBIQExgVFBYXEhgYGyYfGBkjGhcXHy8gJCkpLC0sFh8xNTAqNSYrLCkBCQoKDgwOGg8PGiolHyU1NC0sLCwsKS8sLy0sKSwsLCwsLCosLCksKSwsLCwsKSwsKSwsLCwsLCwsKSksLCwpKf/AABEIAIoBbgMBIgACEQEDEQH/xAAcAAEAAwEBAQEBAAAAAAAAAAAABQYHBAMIAgH/xABREAACAQMABgQJBggLBwUAAAABAgADBBEFBgcSITETQVFhIjI1cXOBobGyFFJykbPBFzM0QnSEotIlU1RigpKTwsPR0yMkNoPh8PEWJkNEY//EABoBAQADAQEBAAAAAAAAAAAAAAABAgMEBQb/xAAoEQADAAIABAUFAQEAAAAAAAAAAQIDEQQSITETMkFRYSIzcYHBFPD/2gAMAwEAAhEDEQA/AK3ERPoDzRERAEREAREQBERAEREAREQBERAEREAREQBERAEREAREQBERAEREAREQBERAEREAREQBERAEREAREQBERAEREAREQBERAEREAREQBERAEREAREQBERAEREAREQBERAEREAREQBERAEREAREQBERAEREAREQBERAEREAREQBERAEREARE6tFaOa4rUqKeNUcKD1DPMnuAyfVIb11JOSfvoj80/UZvegtVLezQClSBfHhVWALse0t1eYcJMYnC+NW+iN1g92fNRXHMYiXHav5QH6PT97ynTsiuaVRjS09CIiXKiIiAIiIAiIgCIiAIiSGr1gte7t6T53KlUK2Dg4PYZDelsldSPibhabObGnj/AHbfPa7u/sJx7JnO0qyp0b7cpU1pp0FM7qKFGSX44HXMMfETkrlRpWNytsqsRE6DIREQBERAEREAREQBERAETStRNRrW5tErVkZ3ZnBG+yrhWKjguDyHbJbW7Va1t9H3TUrWmjimMPu5YeEvJmyROZ8TKrk/RqsT1sx+IidJkIiIAiIgCIiAIiIAiIgCWnZkmdJUe5KhHn3CPvMrVtT3nRTyLqD5iQJtWgtn1vZ1lrUnqlwGADMpGGGDyUTn4jIplp+prjlt7LPMp1017u6N7WpUavR06ZVQAiEnwVYkllPWZq0qmltm1tc1qlao9UO5BYK6AZAC8AUPZPOwVE1uzpyKmvpMh0rperdVOkrvv1N0LvYVfBGcDCgDrM45b9I6pUU0tRs0ZzSbc3yWUsMhnOCFwOAHVLf+CO0/jK/9dP8ATnovPEJHMsdVsyGJrj7IrU8qtcf0qZ/w5Bab2S1Kalrat02Bno2UKxH80g4J7uETxON9Nh4qRQIhlwSCMEHBB6iO2WHVbUitfkspFOiDhqrDOT1hB+cfqHfNqpStszSb6Ir0TX7TZLaKBvvVqHrJcKPUFH3metXZVZHkKq94qk/EDOb/AF4/k18GjG4l0141Dp2FJKtOs7hqoTdcLwyrNneGPm9nXITVrVStfuVpAKi/jKrZ3Vz1cObd3um6yy55t9Cjhp6IaJrllsktVA6WpVqt1+EEHqAGR9ZnTV2VWRHBai94qk/ECJj/AK8fyX8GjGpM6meULP06/fLBrNsuqW6NUt3NamoyyEYqKo6xjg/sPcZX9TPKFn6dfvmnPNw3JTlc0tm+TGtq3lD9Xp+95ssq+ndQKN7cGtWqVPEVQiFVHg54kkE9fdPM4fIorbOvJLpaRiUTZvwWWOPEqefpW/8AEgNYdk24jPaVGYgZ6F8EsB1IwA49xHHtnoTxWNvRzPDSM4iDLvqzswqXKLUrv0FNhlVAzUZe054IPPk902u5hbplJl10RSImyUtlNkBxFV+81CPhAnhebJLVgejqVabdR3g49YYZP1iYf68fyaeDRkUSd1o1PrWDDpMPSY4SqucE9jD81sdX1E8ZCU6ZZgqgsxICgDJJPAADrM6JpUtoyaaemfmJo2gtkZZQ13VKE/8AxU8Ej6TnIz3AHzyfTZXZAcVqHvNVvuwJhXFY09GixUzGomr6R2Q0GB6CtUpt1B8Ovr4A+2Zxp3QNWyqmnWXB5qw4q69qn/siXx5oydmVqKnua1sw8m0vp1ftGnXr/wCTbv0Y+JZybMPJtL6dX7Rp16/+Tbv0Y+JZ5r+9+/6da+3+jContZ2bVqiU6a71R2CqO0n7u+arQ2RW26u/VrF90bxVkALY47oKHAzPTyZpx+Y5Jh12MkiXnXjVKzsKS7j1Wruf9mrOhAUeMzAIDjq58z3GUaWi1a2iKnlemIiJcqIiIAiIgCIiAelvU3XRjyDqT5gQZtOgdoVveV1o06dUOQxBZUAwoyeTEzEpa9mHlKn6Op8M5+Ixqpbfoa46aekbVKlpfaVb21epRenVLoQGKqhBJAbhlweuW2YTr75Su/SL8CTg4fHOSmqOjLTlbR3jW+kdL/LGR+hHirhd/wDFdEOG9jnk85b/AMLtp/FV/wCpT/1JmugNW6185WgmcY33Y4VAeW8fuGTwlzobHGx4d4oPYtIsPrLj3TryzhTSp9jGHfoWfQm0S1u6q0k30qN4gqKAGOM4BUkZ4deJaJQNEbKvk9xRq/LN7o6ivu9Dje3TnGd84l/nBlUJ/Qzojm19Ri+vmh/4VanTGDXakw+nVO4T/WBPrmwaPsEoUqdKmMIihVHcOs955nvMzvW0fw9Y/q/2jzTBNc9NxC+CmNdWV/WjXSjo/cFQM9RwSqIBndHDLEkADPuMr1PbFRz4VrVA7mQ/eJAbWz/vyfoyfHUlKnRi4aKhNmd5aVaRfdfNdre+taaUt8OtcMVdMeCEccwSOZHXL5qXosW9jbqBhmph3PbUqAMc+bIHmAmCtyPmn0bo38TR9EnwiU4mVjhSuxbE+am2Rmt2tC6PoCoU6R2fdppnGWwSSxwcAAe6V7VXaabq4SjVoCmXyEdWJG8AThgR1459stumNAULxVW4p9IqnKjedcEjH5pHVOGy1Fs6NRKlO33aiHKt0lU4PmLYnPNYlGqT2aNXzdH0J6ZBW0WLfT9NEGENyjqOwVBvEDuByPVNfmZaw/8AENr/AMn+/LcO+tL4ZGX0/JpsrWs2vlCxfo3V6lXdDbqAYCnOMsxA6jyzLLMa2reUP1en73leHxq70yclOVtF/wBV9faN+7U1RqdUKWCtghlGAd0g8xkcJZpimzHylS9HV+GbXJ4jGovSGOnS2zIbXQC1dPVaRUGktd6rLjgVAFQDHZvMo8016Z/oQf8AuG99CfdbzQDHEU25/CIxrW/yVHWLaRQs6rUujerUXG/u7oVSRnGSeJwRyEltWtaaV/TZqW8pUgOjABlJ4jkSCDx49xmMa2/l95+k1PiMuGxvx7z6NL31Jvk4eZxcy7lJyN3ov+n9FLdW1aiw8dDun5rjirDzNgzNNkuiBUuatZxnoUAUHqqVMjPnCqw/pTW5nuyUfl/pl/xJjjprFa/BekudGhSjX+1q3p1CiUqlVVJBqDdAOOGUBOSPql1r+I30T7p82jkPNLcNinJvmIy251o+idD6Xp3dFK1E5Rs8xggjgQw6iDIHaXokVrCo+PDo4qIe4EBx5iufqE5dkv5A36Q/uST2t35Befo1X4DM9eHl0vRlvNHUi9mHk2l9Or9o069f/Jt36MfEs5NmPk2l6Sr9o0ntMaLW5ovRckI+A2Oe6GDEDsyBjPfFvWZt+/8AQluNfBSNleq+4pu6i+E4IoA9VPkz+duQ7gfnS/Xt4tGm9So26iKWYnqA4z0pUwqhVACgAKBwAA4ADuma7W9PODTtVBVCoqVG6qnEhVHaAQSe/HZJW8+T/uxHTHJSNY9ONe3FSs/AE4RfmUx4q/ee8mRsRPXSSWkcbexERJIEREAREQBERAEtezDylT9HU+GVSWvZh5Sp+jqfDMs326/BePMjaphOvvlK79IvwJN2mE6++Urv0i/Ak4eD87/B0Z/Kabs1slp6OokDjULu57SWKj9lVHqkvrFptbO2qVmUuF3QFHAkswUcTyGTzlb2V6aWradBkdLRLeD1mmzFlYd2SV9Q7RLffWKV6bU6qB6bDDKeRHP38czDJ0yvm9y89Y6FI0TtVFxXo0vkhXpKipvdKDu7xxnG5xl+kLozU60tmD0rZQ45MxZyv0S5OPVJqRkcN/QtEyqXmMx1zqhdOWTHgB8nz5ulcTTpj21g4v0xwPyang9h3qk0DU3WtL6gvhAXCqBWTryOG8o+aefdnE2yw3jmikV9TRRtr1owuqVQg9G1AKG6t9WckZ7cMDKHvd8+lKlIMMMoYHmCAQfUZz09F0lOVo0we0Io9wl8fFckqWiKw7e9nzs1Bt3e3Tu8t7Bxk9WeWZ9D6Gqh7a3Ycmo0yPMVBlR2u/kVH9JX7OpPLZjrYj0VtarBaqZFHJ/GU+YUfzl5Y7Mdhk5m8uNWl2IhKK5SU2iaUuba3SrbNu4qYqncV8IQcE7wOBvYGe8TOvwlX38pH9lR/dm3kZnKdEUc5+T089vRp/lMceWJnVTsvUU3tMxxNo9+eAuMnsFKif7kaG0nWuNK2j3BJq9KinKBCAM4BUAds2qlbqniqF8wA90yOt/xD+uL8InRjyTfNqUuhnUudbZsExrasf4Q/V6fvebKJy3Oi6NU71ShTdsYy1NWOPOROTDk8OuY2ueZaMl2VWTPfb4HgU6T77dQLDdUZ7TknHcZsk86FuqDdRAi9igAfUJw6e09Ss6LVarch4C541H6lUdvu5xlt5b2kRE8klM0Hcj/ANQ3nHxkdR51FHPwn6pos+ftH6wPSvFuudTpjUcct4OTvr6wxE3XRWlqd1SWrRcMjfWD1qw6mHZNeJxudP40VxUnsxHXe0alpC6DjG9VZ1z+cj+ECO0ccecGXHY7aMBdVCpFNujVW6mZd8tjtxkfXNEuLRKmA6K4HIMobHmzP2iBQAAAByA4ADui+J5sfJoTi1XMf0nEzvZFXDG+7TUpt6m6STG0HWtLW3ekrA3FVCqqOaI3Au3ZwzjtPmMzjUbWMWN0Gf8AEuu5VxxwpIIYDrwfYTJxYqeKvn+EXaVo3KquVI7QR9c+b7m3ak7JUG66ndZTwII4HM+jqFdaiqyMGRhlWUggg9YI5z8VbGm5DNTRmHIlVJHmJEzwZvC30LZI5ysbLrNqejxvqV36ruueGUO6AfXuk+bEldcqgXR94T/J3HrYbo9pkzM32pa1oU+SUm3mLA1yDwUKchPpZwT2Y74jeXLsmtRGid2Y+TaXpKv2jTv11uWpWFw6MVdFVlYdTK6kGcGzDybS+nV+0adev/k279GPiWK+9+/6F5P0derOnVvbanWXgSMVF+ZUHjD7x3ESN1/1Z+W2xKDNellqXaw/OT1gcO8CZ5s71m+SXO47YoViFfPJH5I/twe456ptUnJLw5Nr9ES1c9T5qiXLaXqz8muOmprijWJPDklbmw9fjD+l2TgsdFUug3mTfc0g/jMGfIrNuUt0gAjo8ZIPHe4EDdPpLKnKo5XLT0VyJ7X1uKdWqgbeCVHUN2hWK59k8ZqUEREAREQBERAE69FaWqWtUVaLbtQAgHdDcG4HgQROSJDW+jJLP+Eq/wD5QP7Kl+7IDSGkHuKr1arb1RzljgDJAA5DhyAnPErMTPZEum+7PazvHour0nZHXkynBH/TulnpbUb5RgvTY/OakM+wgeyVKIqJrugqa7E1pXXK7uQVq3Dbh5omEUjsIUDI8+Z2Udo98iqorLhVAH+yQ8AMDjiVmI8ONa0hzV7ndpnTdW7qCpXYM4ULkKF8EEkcB5zOW3uGpsGR2Rx4rKSpB7iOM84lkklpEbLRabS76mADWWoB8+mpP1rgn1z2q7Ur0jg1Ne8Uv3iZUYmfg4/ZFuevcktLay3N2AK9dqig5C4UKG4jICgDOCfrkaDETRJLoireyxaP2gXtEBRcF1HIVFD/ALR8L2zvO1a9/wDx/sz+9KdEo8UP0Rbnr3LNcbSL5+HygJ9Cmg9pBMgTpGoavTdK3Tb290mfC3u3PbOeJZRM9kQ6b7ljt9ol8n/2Sw/npTb27ufbO1dqt6OukfPSP3NKfEq8UP0RPPXuWq42m3zjAqqn0Ka5/azK5e6QqV2361Vqj/OdiTjsGeQ7hPCJMxM9kQ6b7idWjtLVrdt6hWam3WVOM/SHJvXOWJZrfcgtlHahfKONRG72pLn9nE8LzaNfVAR0+4D/ABaKp+vBI9RlaiU8KPZFuevc/VWqWYszFmJyWJJJPaSeJn5iJoUJHROsdxa/iK7IM5K8CpPerAjPfiTibUr4Dx6Z7zSGfYQJUolKxxXVpFlTXZk/pDXy9rgq1yVU8xTAp59aje9sgIiTMqeyIbb7k5orXW7taQpUaoWmCSB0dNuLEk8SueZn70hr1eXFJ6VWsGpuMMOjpjIyDzC5HKQESPDje9InmfbZ/JZaG0S+RVUXHBVAGadMnAGBklck95lbiTUzXdEJtdic0prrdXVI0q1VXpkgkdFTHEHIIIXIPmkZQ0lUprupUKjJIx+aTzKHmpPaMTmiFMpaSDbYiIliBERAEREAREQBERAEREAREQBERAEREAREQBERAEREAREQBERAEREAREQBERAEREAREQBERAEREAREQBERAEREAREQBERAEREAREQBERAEREAREQBERAEREAREQBERAEREAREQBERAEREAREQBERAEREAREQBERAEREAREQBHDt98RIe/QkZHb7D/lP5P7EJP1DP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AutoShape 8" descr="data:image/jpeg;base64,/9j/4AAQSkZJRgABAQAAAQABAAD/2wCEAAkGBhQQEBAUEQ8WEhAVEBUWERIVExQVGBIQExgVFBYXEhgYGyYfGBkjGhcXHy8gJCkpLC0sFh8xNTAqNSYrLCkBCQoKDgwOGg8PGiolHyU1NC0sLCwsKS8sLy0sKSwsLCwsLCosLCksKSwsLCwsKSwsKSwsLCwsLCwsKSksLCwpKf/AABEIAIoBbgMBIgACEQEDEQH/xAAcAAEAAwEBAQEBAAAAAAAAAAAABQYHBAMIAgH/xABREAACAQMABgQJBggLBwUAAAABAgADBBEFBgcSITETQVFhIjI1cXOBobGyFFJykbPBFzM0QnSEotIlU1RigpKTwsPR0yMkNoPh8PEWJkNEY//EABoBAQADAQEBAAAAAAAAAAAAAAABAgMEBQb/xAAoEQADAAIABAUFAQEAAAAAAAAAAQIDEQQSITETMkFRYSIzcYHBFPD/2gAMAwEAAhEDEQA/AK3ERPoDzRERAEREAREQBERAEREAREQBERAEREAREQBERAEREAREQBERAEREAREQBERAEREAREQBERAEREAREQBERAEREAREQBERAEREAREQBERAEREAREQBERAEREAREQBERAEREAREQBERAEREAREQBERAEREAREQBERAEREAREQBERAEREARE6tFaOa4rUqKeNUcKD1DPMnuAyfVIb11JOSfvoj80/UZvegtVLezQClSBfHhVWALse0t1eYcJMYnC+NW+iN1g92fNRXHMYiXHav5QH6PT97ynTsiuaVRjS09CIiXKiIiAIiIAiIgCIiAIiSGr1gte7t6T53KlUK2Dg4PYZDelsldSPibhabObGnj/AHbfPa7u/sJx7JnO0qyp0b7cpU1pp0FM7qKFGSX44HXMMfETkrlRpWNytsqsRE6DIREQBERAEREAREQBERAETStRNRrW5tErVkZ3ZnBG+yrhWKjguDyHbJbW7Va1t9H3TUrWmjimMPu5YeEvJmyROZ8TKrk/RqsT1sx+IidJkIiIAiIgCIiAIiIAiIgCWnZkmdJUe5KhHn3CPvMrVtT3nRTyLqD5iQJtWgtn1vZ1lrUnqlwGADMpGGGDyUTn4jIplp+prjlt7LPMp1017u6N7WpUavR06ZVQAiEnwVYkllPWZq0qmltm1tc1qlao9UO5BYK6AZAC8AUPZPOwVE1uzpyKmvpMh0rperdVOkrvv1N0LvYVfBGcDCgDrM45b9I6pUU0tRs0ZzSbc3yWUsMhnOCFwOAHVLf+CO0/jK/9dP8ATnovPEJHMsdVsyGJrj7IrU8qtcf0qZ/w5Bab2S1Kalrat02Bno2UKxH80g4J7uETxON9Nh4qRQIhlwSCMEHBB6iO2WHVbUitfkspFOiDhqrDOT1hB+cfqHfNqpStszSb6Ir0TX7TZLaKBvvVqHrJcKPUFH3metXZVZHkKq94qk/EDOb/AF4/k18GjG4l0141Dp2FJKtOs7hqoTdcLwyrNneGPm9nXITVrVStfuVpAKi/jKrZ3Vz1cObd3um6yy55t9Cjhp6IaJrllsktVA6WpVqt1+EEHqAGR9ZnTV2VWRHBai94qk/ECJj/AK8fyX8GjGpM6meULP06/fLBrNsuqW6NUt3NamoyyEYqKo6xjg/sPcZX9TPKFn6dfvmnPNw3JTlc0tm+TGtq3lD9Xp+95ssq+ndQKN7cGtWqVPEVQiFVHg54kkE9fdPM4fIorbOvJLpaRiUTZvwWWOPEqefpW/8AEgNYdk24jPaVGYgZ6F8EsB1IwA49xHHtnoTxWNvRzPDSM4iDLvqzswqXKLUrv0FNhlVAzUZe054IPPk902u5hbplJl10RSImyUtlNkBxFV+81CPhAnhebJLVgejqVabdR3g49YYZP1iYf68fyaeDRkUSd1o1PrWDDpMPSY4SqucE9jD81sdX1E8ZCU6ZZgqgsxICgDJJPAADrM6JpUtoyaaemfmJo2gtkZZQ13VKE/8AxU8Ej6TnIz3AHzyfTZXZAcVqHvNVvuwJhXFY09GixUzGomr6R2Q0GB6CtUpt1B8Ovr4A+2Zxp3QNWyqmnWXB5qw4q69qn/siXx5oydmVqKnua1sw8m0vp1ftGnXr/wCTbv0Y+JZybMPJtL6dX7Rp16/+Tbv0Y+JZ5r+9+/6da+3+jContZ2bVqiU6a71R2CqO0n7u+arQ2RW26u/VrF90bxVkALY47oKHAzPTyZpx+Y5Jh12MkiXnXjVKzsKS7j1Wruf9mrOhAUeMzAIDjq58z3GUaWi1a2iKnlemIiJcqIiIAiIgCIiAelvU3XRjyDqT5gQZtOgdoVveV1o06dUOQxBZUAwoyeTEzEpa9mHlKn6Op8M5+Ixqpbfoa46aekbVKlpfaVb21epRenVLoQGKqhBJAbhlweuW2YTr75Su/SL8CTg4fHOSmqOjLTlbR3jW+kdL/LGR+hHirhd/wDFdEOG9jnk85b/AMLtp/FV/wCpT/1JmugNW6185WgmcY33Y4VAeW8fuGTwlzobHGx4d4oPYtIsPrLj3TryzhTSp9jGHfoWfQm0S1u6q0k30qN4gqKAGOM4BUkZ4deJaJQNEbKvk9xRq/LN7o6ivu9Dje3TnGd84l/nBlUJ/Qzojm19Ri+vmh/4VanTGDXakw+nVO4T/WBPrmwaPsEoUqdKmMIihVHcOs955nvMzvW0fw9Y/q/2jzTBNc9NxC+CmNdWV/WjXSjo/cFQM9RwSqIBndHDLEkADPuMr1PbFRz4VrVA7mQ/eJAbWz/vyfoyfHUlKnRi4aKhNmd5aVaRfdfNdre+taaUt8OtcMVdMeCEccwSOZHXL5qXosW9jbqBhmph3PbUqAMc+bIHmAmCtyPmn0bo38TR9EnwiU4mVjhSuxbE+am2Rmt2tC6PoCoU6R2fdppnGWwSSxwcAAe6V7VXaabq4SjVoCmXyEdWJG8AThgR1459stumNAULxVW4p9IqnKjedcEjH5pHVOGy1Fs6NRKlO33aiHKt0lU4PmLYnPNYlGqT2aNXzdH0J6ZBW0WLfT9NEGENyjqOwVBvEDuByPVNfmZaw/8AENr/AMn+/LcO+tL4ZGX0/JpsrWs2vlCxfo3V6lXdDbqAYCnOMsxA6jyzLLMa2reUP1en73leHxq70yclOVtF/wBV9faN+7U1RqdUKWCtghlGAd0g8xkcJZpimzHylS9HV+GbXJ4jGovSGOnS2zIbXQC1dPVaRUGktd6rLjgVAFQDHZvMo8016Z/oQf8AuG99CfdbzQDHEU25/CIxrW/yVHWLaRQs6rUujerUXG/u7oVSRnGSeJwRyEltWtaaV/TZqW8pUgOjABlJ4jkSCDx49xmMa2/l95+k1PiMuGxvx7z6NL31Jvk4eZxcy7lJyN3ov+n9FLdW1aiw8dDun5rjirDzNgzNNkuiBUuatZxnoUAUHqqVMjPnCqw/pTW5nuyUfl/pl/xJjjprFa/BekudGhSjX+1q3p1CiUqlVVJBqDdAOOGUBOSPql1r+I30T7p82jkPNLcNinJvmIy251o+idD6Xp3dFK1E5Rs8xggjgQw6iDIHaXokVrCo+PDo4qIe4EBx5iufqE5dkv5A36Q/uST2t35Befo1X4DM9eHl0vRlvNHUi9mHk2l9Or9o069f/Jt36MfEs5NmPk2l6Sr9o0ntMaLW5ovRckI+A2Oe6GDEDsyBjPfFvWZt+/8AQluNfBSNleq+4pu6i+E4IoA9VPkz+duQ7gfnS/Xt4tGm9So26iKWYnqA4z0pUwqhVACgAKBwAA4ADuma7W9PODTtVBVCoqVG6qnEhVHaAQSe/HZJW8+T/uxHTHJSNY9ONe3FSs/AE4RfmUx4q/ee8mRsRPXSSWkcbexERJIEREAREQBERAEtezDylT9HU+GVSWvZh5Sp+jqfDMs326/BePMjaphOvvlK79IvwJN2mE6++Urv0i/Ak4eD87/B0Z/Kabs1slp6OokDjULu57SWKj9lVHqkvrFptbO2qVmUuF3QFHAkswUcTyGTzlb2V6aWradBkdLRLeD1mmzFlYd2SV9Q7RLffWKV6bU6qB6bDDKeRHP38czDJ0yvm9y89Y6FI0TtVFxXo0vkhXpKipvdKDu7xxnG5xl+kLozU60tmD0rZQ45MxZyv0S5OPVJqRkcN/QtEyqXmMx1zqhdOWTHgB8nz5ulcTTpj21g4v0xwPyang9h3qk0DU3WtL6gvhAXCqBWTryOG8o+aefdnE2yw3jmikV9TRRtr1owuqVQg9G1AKG6t9WckZ7cMDKHvd8+lKlIMMMoYHmCAQfUZz09F0lOVo0we0Io9wl8fFckqWiKw7e9nzs1Bt3e3Tu8t7Bxk9WeWZ9D6Gqh7a3Ycmo0yPMVBlR2u/kVH9JX7OpPLZjrYj0VtarBaqZFHJ/GU+YUfzl5Y7Mdhk5m8uNWl2IhKK5SU2iaUuba3SrbNu4qYqncV8IQcE7wOBvYGe8TOvwlX38pH9lR/dm3kZnKdEUc5+T089vRp/lMceWJnVTsvUU3tMxxNo9+eAuMnsFKif7kaG0nWuNK2j3BJq9KinKBCAM4BUAds2qlbqniqF8wA90yOt/xD+uL8InRjyTfNqUuhnUudbZsExrasf4Q/V6fvebKJy3Oi6NU71ShTdsYy1NWOPOROTDk8OuY2ueZaMl2VWTPfb4HgU6T77dQLDdUZ7TknHcZsk86FuqDdRAi9igAfUJw6e09Ss6LVarch4C541H6lUdvu5xlt5b2kRE8klM0Hcj/ANQ3nHxkdR51FHPwn6pos+ftH6wPSvFuudTpjUcct4OTvr6wxE3XRWlqd1SWrRcMjfWD1qw6mHZNeJxudP40VxUnsxHXe0alpC6DjG9VZ1z+cj+ECO0ccecGXHY7aMBdVCpFNujVW6mZd8tjtxkfXNEuLRKmA6K4HIMobHmzP2iBQAAAByA4ADui+J5sfJoTi1XMf0nEzvZFXDG+7TUpt6m6STG0HWtLW3ekrA3FVCqqOaI3Au3ZwzjtPmMzjUbWMWN0Gf8AEuu5VxxwpIIYDrwfYTJxYqeKvn+EXaVo3KquVI7QR9c+b7m3ak7JUG66ndZTwII4HM+jqFdaiqyMGRhlWUggg9YI5z8VbGm5DNTRmHIlVJHmJEzwZvC30LZI5ysbLrNqejxvqV36ruueGUO6AfXuk+bEldcqgXR94T/J3HrYbo9pkzM32pa1oU+SUm3mLA1yDwUKchPpZwT2Y74jeXLsmtRGid2Y+TaXpKv2jTv11uWpWFw6MVdFVlYdTK6kGcGzDybS+nV+0adev/k279GPiWK+9+/6F5P0derOnVvbanWXgSMVF+ZUHjD7x3ESN1/1Z+W2xKDNellqXaw/OT1gcO8CZ5s71m+SXO47YoViFfPJH5I/twe456ptUnJLw5Nr9ES1c9T5qiXLaXqz8muOmprijWJPDklbmw9fjD+l2TgsdFUug3mTfc0g/jMGfIrNuUt0gAjo8ZIPHe4EDdPpLKnKo5XLT0VyJ7X1uKdWqgbeCVHUN2hWK59k8ZqUEREAREQBERAE69FaWqWtUVaLbtQAgHdDcG4HgQROSJDW+jJLP+Eq/wD5QP7Kl+7IDSGkHuKr1arb1RzljgDJAA5DhyAnPErMTPZEum+7PazvHour0nZHXkynBH/TulnpbUb5RgvTY/OakM+wgeyVKIqJrugqa7E1pXXK7uQVq3Dbh5omEUjsIUDI8+Z2Udo98iqorLhVAH+yQ8AMDjiVmI8ONa0hzV7ndpnTdW7qCpXYM4ULkKF8EEkcB5zOW3uGpsGR2Rx4rKSpB7iOM84lkklpEbLRabS76mADWWoB8+mpP1rgn1z2q7Ur0jg1Ne8Uv3iZUYmfg4/ZFuevcktLay3N2AK9dqig5C4UKG4jICgDOCfrkaDETRJLoireyxaP2gXtEBRcF1HIVFD/ALR8L2zvO1a9/wDx/sz+9KdEo8UP0Rbnr3LNcbSL5+HygJ9Cmg9pBMgTpGoavTdK3Tb290mfC3u3PbOeJZRM9kQ6b7ljt9ol8n/2Sw/npTb27ufbO1dqt6OukfPSP3NKfEq8UP0RPPXuWq42m3zjAqqn0Ka5/azK5e6QqV2361Vqj/OdiTjsGeQ7hPCJMxM9kQ6b7idWjtLVrdt6hWam3WVOM/SHJvXOWJZrfcgtlHahfKONRG72pLn9nE8LzaNfVAR0+4D/ABaKp+vBI9RlaiU8KPZFuevc/VWqWYszFmJyWJJJPaSeJn5iJoUJHROsdxa/iK7IM5K8CpPerAjPfiTibUr4Dx6Z7zSGfYQJUolKxxXVpFlTXZk/pDXy9rgq1yVU8xTAp59aje9sgIiTMqeyIbb7k5orXW7taQpUaoWmCSB0dNuLEk8SueZn70hr1eXFJ6VWsGpuMMOjpjIyDzC5HKQESPDje9InmfbZ/JZaG0S+RVUXHBVAGadMnAGBklck95lbiTUzXdEJtdic0prrdXVI0q1VXpkgkdFTHEHIIIXIPmkZQ0lUprupUKjJIx+aTzKHmpPaMTmiFMpaSDbYiIliBERAEREAREQBERAEREAREQBERAEREAREQBERAEREAREQBERAEREAREQBERAEREAREQBERAEREAREQBERAEREAREQBERAEREAREQBERAEREAREQBERAEREAREQBERAEREAREQBERAEREAREQBERAEREAREQBERAEREAREQBHDt98RIe/QkZHb7D/lP5P7EJP1DP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34861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uppo 9"/>
          <p:cNvGrpSpPr/>
          <p:nvPr/>
        </p:nvGrpSpPr>
        <p:grpSpPr>
          <a:xfrm>
            <a:off x="765175" y="5011571"/>
            <a:ext cx="8123837" cy="1540294"/>
            <a:chOff x="328840" y="3347789"/>
            <a:chExt cx="9281348" cy="1846495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40" y="3347789"/>
              <a:ext cx="9281348" cy="14434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816" y="4787949"/>
              <a:ext cx="8784976" cy="406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24744"/>
            <a:ext cx="268605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27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59632" y="413792"/>
            <a:ext cx="3801616" cy="1143000"/>
          </a:xfrm>
        </p:spPr>
        <p:txBody>
          <a:bodyPr/>
          <a:lstStyle/>
          <a:p>
            <a:r>
              <a:rPr lang="it-IT" dirty="0" smtClean="0"/>
              <a:t>Indagine SEMS 2011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28474"/>
            <a:ext cx="8820472" cy="211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25" y="3789040"/>
            <a:ext cx="5710039" cy="2934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Scegli una canzone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644008" y="5013176"/>
            <a:ext cx="2073424" cy="90108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180 minuti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15621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2847" y="4149080"/>
            <a:ext cx="1597025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068960"/>
            <a:ext cx="11303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276872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egnaposto contenuto 2"/>
          <p:cNvSpPr txBox="1">
            <a:spLocks/>
          </p:cNvSpPr>
          <p:nvPr/>
        </p:nvSpPr>
        <p:spPr bwMode="auto">
          <a:xfrm>
            <a:off x="1043608" y="1484784"/>
            <a:ext cx="2073424" cy="90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273050" marR="0" lvl="0" indent="-273050" defTabSz="914400" eaLnBrk="0" latinLnBrk="0" hangingPunct="0">
              <a:lnSpc>
                <a:spcPct val="100000"/>
              </a:lnSpc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tabLst/>
              <a:defRPr kumimoji="0" sz="2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 dirty="0"/>
              <a:t>6 minuti</a:t>
            </a:r>
          </a:p>
        </p:txBody>
      </p:sp>
      <p:sp>
        <p:nvSpPr>
          <p:cNvPr id="10" name="Segnaposto contenuto 2"/>
          <p:cNvSpPr txBox="1">
            <a:spLocks/>
          </p:cNvSpPr>
          <p:nvPr/>
        </p:nvSpPr>
        <p:spPr bwMode="auto">
          <a:xfrm>
            <a:off x="251520" y="4293096"/>
            <a:ext cx="2073424" cy="90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tabLst/>
              <a:defRPr/>
            </a:pPr>
            <a:r>
              <a:rPr kumimoji="0" lang="it-IT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60 minuti</a:t>
            </a:r>
          </a:p>
        </p:txBody>
      </p:sp>
      <p:sp>
        <p:nvSpPr>
          <p:cNvPr id="11" name="Segnaposto contenuto 2"/>
          <p:cNvSpPr txBox="1">
            <a:spLocks/>
          </p:cNvSpPr>
          <p:nvPr/>
        </p:nvSpPr>
        <p:spPr bwMode="auto">
          <a:xfrm>
            <a:off x="6372200" y="1735832"/>
            <a:ext cx="2304256" cy="90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eaLnBrk="0" hangingPunct="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 sz="2600">
                <a:latin typeface="Arial" pitchFamily="34" charset="0"/>
                <a:cs typeface="Arial" pitchFamily="34" charset="0"/>
              </a:defRPr>
            </a:lvl1pPr>
            <a:lvl2pPr marL="547688" indent="-228600" eaLnBrk="1" hangingPunct="1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400">
                <a:latin typeface="Frutiger Linotype" pitchFamily="34" charset="0"/>
                <a:cs typeface="+mn-cs"/>
              </a:defRPr>
            </a:lvl2pPr>
            <a:lvl3pPr marL="822325" indent="-228600" eaLnBrk="1" hangingPunct="1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sz="2000">
                <a:latin typeface="Frutiger Linotype" pitchFamily="34" charset="0"/>
                <a:cs typeface="+mn-cs"/>
              </a:defRPr>
            </a:lvl3pPr>
            <a:lvl4pPr marL="1096963" indent="-228600" eaLnBrk="1" hangingPunct="1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sz="2000">
                <a:latin typeface="Frutiger Linotype" pitchFamily="34" charset="0"/>
                <a:cs typeface="+mn-cs"/>
              </a:defRPr>
            </a:lvl4pPr>
            <a:lvl5pPr marL="1371600" indent="-228600" eaLnBrk="1" hangingPunct="1">
              <a:spcBef>
                <a:spcPts val="375"/>
              </a:spcBef>
              <a:buClr>
                <a:srgbClr val="A28E6A"/>
              </a:buClr>
              <a:buChar char="o"/>
              <a:defRPr sz="2000">
                <a:latin typeface="Frutiger Linotype" pitchFamily="34" charset="0"/>
                <a:cs typeface="+mn-cs"/>
              </a:defRPr>
            </a:lvl5pPr>
            <a:lvl6pPr marL="1645920" indent="-228600">
              <a:spcBef>
                <a:spcPts val="370"/>
              </a:spcBef>
              <a:buClr>
                <a:schemeClr val="accent3"/>
              </a:buClr>
              <a:buChar char="•"/>
              <a:defRPr kumimoji="0" sz="1800" baseline="0">
                <a:latin typeface="+mn-lt"/>
                <a:cs typeface="+mn-cs"/>
              </a:defRPr>
            </a:lvl6pPr>
            <a:lvl7pPr marL="1920240" indent="-228600">
              <a:spcBef>
                <a:spcPts val="370"/>
              </a:spcBef>
              <a:buClr>
                <a:schemeClr val="accent2"/>
              </a:buClr>
              <a:buChar char="•"/>
              <a:defRPr kumimoji="0" sz="1800">
                <a:latin typeface="+mn-lt"/>
                <a:cs typeface="+mn-cs"/>
              </a:defRPr>
            </a:lvl7pPr>
            <a:lvl8pPr marL="2194560" indent="-228600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>
                <a:latin typeface="+mn-lt"/>
                <a:cs typeface="+mn-cs"/>
              </a:defRPr>
            </a:lvl8pPr>
            <a:lvl9pPr marL="2468880" indent="-228600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>
                <a:latin typeface="+mn-lt"/>
                <a:cs typeface="+mn-cs"/>
              </a:defRPr>
            </a:lvl9pPr>
          </a:lstStyle>
          <a:p>
            <a:r>
              <a:rPr lang="it-IT" dirty="0"/>
              <a:t>10.000 minuti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192688" cy="1143000"/>
          </a:xfrm>
        </p:spPr>
        <p:txBody>
          <a:bodyPr/>
          <a:lstStyle/>
          <a:p>
            <a:r>
              <a:rPr lang="it-IT" dirty="0" smtClean="0"/>
              <a:t>Politiche positive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567618" y="1447800"/>
            <a:ext cx="3452654" cy="1953570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infamiglia.vodafone.it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 smtClean="0"/>
              <a:t>facebook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814" y="217473"/>
            <a:ext cx="1632160" cy="220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53" y="4941168"/>
            <a:ext cx="855345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06" y="3529674"/>
            <a:ext cx="6600825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27" y="1844824"/>
            <a:ext cx="3501669" cy="1556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842" y="2642170"/>
            <a:ext cx="3232597" cy="134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013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Sondaggio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Fino a che età bisogna evitare che i minorenni accedano alla pornografia su Internet?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aphicFrame>
        <p:nvGraphicFramePr>
          <p:cNvPr id="6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3383452"/>
              </p:ext>
            </p:extLst>
          </p:nvPr>
        </p:nvGraphicFramePr>
        <p:xfrm>
          <a:off x="683569" y="2636912"/>
          <a:ext cx="7776863" cy="3262398"/>
        </p:xfrm>
        <a:graphic>
          <a:graphicData uri="http://schemas.openxmlformats.org/drawingml/2006/table">
            <a:tbl>
              <a:tblPr/>
              <a:tblGrid>
                <a:gridCol w="3700913"/>
                <a:gridCol w="1964478"/>
                <a:gridCol w="2111472"/>
              </a:tblGrid>
              <a:tr h="7020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it-IT" sz="2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FINO A</a:t>
                      </a:r>
                      <a:endParaRPr lang="it-IT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RISPOSTE</a:t>
                      </a:r>
                      <a:endParaRPr lang="it-IT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CUMULATE</a:t>
                      </a:r>
                      <a:endParaRPr lang="it-IT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it-IT" sz="2800" b="1" dirty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18 anni</a:t>
                      </a:r>
                      <a:endParaRPr lang="it-IT" sz="28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65,3 %</a:t>
                      </a:r>
                      <a:endParaRPr lang="it-IT" sz="280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endParaRPr lang="it-IT" sz="2800" dirty="0">
                        <a:solidFill>
                          <a:schemeClr val="bg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it-IT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16 anni</a:t>
                      </a:r>
                      <a:endParaRPr lang="it-IT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20,8 %</a:t>
                      </a:r>
                      <a:endParaRPr lang="it-IT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86,1 %</a:t>
                      </a:r>
                      <a:endParaRPr lang="it-IT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it-IT" sz="2800" b="1" dirty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14 anni</a:t>
                      </a:r>
                      <a:endParaRPr lang="it-IT" sz="28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 9,9 %</a:t>
                      </a:r>
                      <a:endParaRPr lang="it-IT" sz="280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 dirty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96,0 %</a:t>
                      </a:r>
                      <a:endParaRPr lang="it-IT" sz="28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it-IT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12 anni</a:t>
                      </a:r>
                      <a:endParaRPr lang="it-IT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1,4 %</a:t>
                      </a:r>
                      <a:endParaRPr lang="it-IT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97,4 %</a:t>
                      </a:r>
                      <a:endParaRPr lang="it-IT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it-IT" sz="2800" b="1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10 anni</a:t>
                      </a:r>
                      <a:endParaRPr lang="it-IT" sz="280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0,5 %</a:t>
                      </a:r>
                      <a:endParaRPr lang="it-IT" sz="280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 dirty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97,9 %</a:t>
                      </a:r>
                      <a:endParaRPr lang="it-IT" sz="28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it-IT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Liberi a tutte le età</a:t>
                      </a:r>
                      <a:endParaRPr lang="it-IT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it-IT" sz="2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2,1 %</a:t>
                      </a:r>
                      <a:endParaRPr lang="it-IT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endParaRPr lang="it-IT" sz="28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852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1143000"/>
          </a:xfrm>
        </p:spPr>
        <p:txBody>
          <a:bodyPr/>
          <a:lstStyle/>
          <a:p>
            <a:r>
              <a:rPr lang="it-IT" dirty="0" smtClean="0"/>
              <a:t>Comportamento abituale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5" name="Picture 2">
            <a:hlinkClick r:id="rId2" action="ppaction://program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0848"/>
            <a:ext cx="4533900" cy="38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23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Una proposta audace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28" name="Picture 4" descr="http://static.guide.supereva.it/guide/letteratura_gastronomica/limo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41148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70768"/>
            <a:ext cx="305623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egnaposto contenuto 2"/>
          <p:cNvSpPr>
            <a:spLocks noGrp="1"/>
          </p:cNvSpPr>
          <p:nvPr>
            <p:ph sz="quarter" idx="1"/>
          </p:nvPr>
        </p:nvSpPr>
        <p:spPr>
          <a:xfrm>
            <a:off x="3995936" y="1447800"/>
            <a:ext cx="4690864" cy="1117104"/>
          </a:xfrm>
        </p:spPr>
        <p:txBody>
          <a:bodyPr/>
          <a:lstStyle/>
          <a:p>
            <a:r>
              <a:rPr lang="it-IT" dirty="0" smtClean="0"/>
              <a:t>Quanti dei 5 sensi non funzionano via Internet?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1461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Eredità digitale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755576" y="2241376"/>
            <a:ext cx="7772400" cy="4572000"/>
          </a:xfrm>
        </p:spPr>
        <p:txBody>
          <a:bodyPr/>
          <a:lstStyle/>
          <a:p>
            <a:r>
              <a:rPr lang="it-IT" dirty="0"/>
              <a:t>Dopo la mia morte che succede </a:t>
            </a:r>
            <a:endParaRPr lang="it-IT" dirty="0" smtClean="0"/>
          </a:p>
          <a:p>
            <a:pPr lvl="1"/>
            <a:r>
              <a:rPr lang="it-IT" dirty="0" smtClean="0"/>
              <a:t>al mio archivio </a:t>
            </a:r>
            <a:r>
              <a:rPr lang="it-IT" dirty="0"/>
              <a:t>di posta elettronica?</a:t>
            </a:r>
          </a:p>
          <a:p>
            <a:pPr lvl="1"/>
            <a:r>
              <a:rPr lang="it-IT" dirty="0" smtClean="0"/>
              <a:t>al mio profilo </a:t>
            </a:r>
            <a:r>
              <a:rPr lang="it-IT" dirty="0"/>
              <a:t>Facebook</a:t>
            </a:r>
            <a:r>
              <a:rPr lang="it-IT" dirty="0" smtClean="0"/>
              <a:t>?</a:t>
            </a:r>
          </a:p>
          <a:p>
            <a:pPr lvl="1"/>
            <a:r>
              <a:rPr lang="it-IT" dirty="0" smtClean="0"/>
              <a:t>alle mie foto in rete?</a:t>
            </a:r>
            <a:endParaRPr lang="it-IT" dirty="0"/>
          </a:p>
          <a:p>
            <a:pPr lvl="1"/>
            <a:r>
              <a:rPr lang="it-IT" dirty="0" smtClean="0"/>
              <a:t>al mio deposito </a:t>
            </a:r>
            <a:r>
              <a:rPr lang="it-IT" dirty="0"/>
              <a:t>di documenti elettronici?</a:t>
            </a:r>
          </a:p>
          <a:p>
            <a:pPr lvl="1"/>
            <a:r>
              <a:rPr lang="it-IT" dirty="0" smtClean="0"/>
              <a:t>al mio elenco </a:t>
            </a:r>
            <a:r>
              <a:rPr lang="it-IT" dirty="0"/>
              <a:t>di password?</a:t>
            </a:r>
          </a:p>
          <a:p>
            <a:r>
              <a:rPr lang="it-IT" dirty="0"/>
              <a:t>Resta in rete ciò che non si vuole e non resta ciò che si vuole</a:t>
            </a:r>
          </a:p>
          <a:p>
            <a:r>
              <a:rPr lang="it-IT" dirty="0"/>
              <a:t>Un testamento per l’eredità digitale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5" name="Picture 2">
            <a:hlinkClick r:id="rId2" action="ppaction://program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3428" y="332656"/>
            <a:ext cx="291848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85615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olo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939800"/>
          </a:xfrm>
        </p:spPr>
        <p:txBody>
          <a:bodyPr/>
          <a:lstStyle/>
          <a:p>
            <a:r>
              <a:rPr lang="it-IT" dirty="0" smtClean="0"/>
              <a:t>www.crudele.it/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F1340D-D650-441D-BFAB-50D8CCA1330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28676" name="CasellaDiTesto 4"/>
          <p:cNvSpPr txBox="1">
            <a:spLocks noChangeArrowheads="1"/>
          </p:cNvSpPr>
          <p:nvPr/>
        </p:nvSpPr>
        <p:spPr bwMode="auto">
          <a:xfrm>
            <a:off x="587325" y="836712"/>
            <a:ext cx="69847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4400" dirty="0">
                <a:latin typeface="Cooper Black" pitchFamily="18" charset="0"/>
              </a:rPr>
              <a:t>lezioni      </a:t>
            </a:r>
            <a:r>
              <a:rPr lang="it-IT" sz="2400" dirty="0">
                <a:latin typeface="Cooper Black" pitchFamily="18" charset="0"/>
              </a:rPr>
              <a:t>programmi-gratis 		</a:t>
            </a:r>
            <a:r>
              <a:rPr lang="it-IT" sz="2000" dirty="0">
                <a:latin typeface="Cooper Black" pitchFamily="18" charset="0"/>
              </a:rPr>
              <a:t>pignolerie  </a:t>
            </a:r>
            <a:r>
              <a:rPr lang="it-IT" sz="2000" dirty="0" smtClean="0">
                <a:latin typeface="Cooper Black" pitchFamily="18" charset="0"/>
              </a:rPr>
              <a:t> 			</a:t>
            </a:r>
            <a:r>
              <a:rPr lang="it-IT" sz="3600" dirty="0" err="1" smtClean="0">
                <a:latin typeface="Cooper Black" pitchFamily="18" charset="0"/>
              </a:rPr>
              <a:t>google</a:t>
            </a:r>
            <a:endParaRPr lang="it-IT" sz="2000" dirty="0" smtClean="0">
              <a:latin typeface="Cooper Black" pitchFamily="18" charset="0"/>
            </a:endParaRPr>
          </a:p>
          <a:p>
            <a:r>
              <a:rPr lang="it-IT" sz="1600" dirty="0" smtClean="0">
                <a:latin typeface="Cooper Black" pitchFamily="18" charset="0"/>
              </a:rPr>
              <a:t>sette-comportamenti-produttivi      </a:t>
            </a:r>
            <a:r>
              <a:rPr lang="it-IT" sz="4000" dirty="0">
                <a:latin typeface="Cooper Black" pitchFamily="18" charset="0"/>
              </a:rPr>
              <a:t>affidabilità</a:t>
            </a:r>
            <a:r>
              <a:rPr lang="it-IT" sz="5400" dirty="0">
                <a:latin typeface="Cooper Black" pitchFamily="18" charset="0"/>
              </a:rPr>
              <a:t>    </a:t>
            </a:r>
            <a:r>
              <a:rPr lang="it-IT" sz="5400" dirty="0" smtClean="0">
                <a:latin typeface="Cooper Black" pitchFamily="18" charset="0"/>
              </a:rPr>
              <a:t>	</a:t>
            </a:r>
            <a:r>
              <a:rPr lang="it-IT" sz="2400" dirty="0" smtClean="0">
                <a:latin typeface="Cooper Black" pitchFamily="18" charset="0"/>
              </a:rPr>
              <a:t>prudenza</a:t>
            </a:r>
            <a:r>
              <a:rPr lang="it-IT" sz="1100" dirty="0" smtClean="0">
                <a:latin typeface="Cooper Black" pitchFamily="18" charset="0"/>
              </a:rPr>
              <a:t>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5004048" y="2965008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dirty="0" smtClean="0"/>
              <a:t>Se sei ottimista, hai più possibilità di fare profezie che si avverano. Se dici che questo è un mondo meraviglioso e possiamo migliorarlo, c’è la possibilità che la gente ti ascolti e faccia ciò che dici.</a:t>
            </a:r>
          </a:p>
          <a:p>
            <a:pPr algn="r">
              <a:buFont typeface="Wingdings" pitchFamily="2" charset="2"/>
              <a:buNone/>
              <a:defRPr/>
            </a:pPr>
            <a:r>
              <a:rPr lang="it-IT" i="1" dirty="0" smtClean="0"/>
              <a:t>Arthur C. Clarke</a:t>
            </a:r>
            <a:endParaRPr lang="it-IT" sz="2400" i="1" dirty="0" smtClean="0"/>
          </a:p>
        </p:txBody>
      </p:sp>
      <p:pic>
        <p:nvPicPr>
          <p:cNvPr id="6" name="Immagine 5" descr="www.ilfiltro.it-couriernewbold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745" y="4121268"/>
            <a:ext cx="4200931" cy="172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08720"/>
          </a:xfrm>
        </p:spPr>
        <p:txBody>
          <a:bodyPr/>
          <a:lstStyle/>
          <a:p>
            <a:r>
              <a:rPr lang="it-IT" dirty="0" smtClean="0"/>
              <a:t>Le 10 verità di Google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755576" y="1124744"/>
            <a:ext cx="8208912" cy="576064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sz="2200" dirty="0" smtClean="0">
                <a:latin typeface="Arial" pitchFamily="34" charset="0"/>
                <a:cs typeface="Arial" pitchFamily="34" charset="0"/>
              </a:rPr>
              <a:t>Attenzione </a:t>
            </a:r>
            <a:r>
              <a:rPr lang="it-IT" sz="2200" dirty="0">
                <a:latin typeface="Arial" pitchFamily="34" charset="0"/>
                <a:cs typeface="Arial" pitchFamily="34" charset="0"/>
              </a:rPr>
              <a:t>incentrata sull'utente: tutto il resto viene dopo</a:t>
            </a:r>
            <a:r>
              <a:rPr lang="it-IT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200" dirty="0">
                <a:latin typeface="Arial" pitchFamily="34" charset="0"/>
                <a:cs typeface="Arial" pitchFamily="34" charset="0"/>
              </a:rPr>
              <a:t>È meglio impegnarsi a fare veramente bene una sola cosa.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200" dirty="0">
                <a:latin typeface="Arial" pitchFamily="34" charset="0"/>
                <a:cs typeface="Arial" pitchFamily="34" charset="0"/>
              </a:rPr>
              <a:t>Veloce è meglio di lento.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2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it-IT" sz="2200" b="1" dirty="0">
                <a:latin typeface="Arial" pitchFamily="34" charset="0"/>
                <a:cs typeface="Arial" pitchFamily="34" charset="0"/>
              </a:rPr>
              <a:t>democrazia sul Web funziona</a:t>
            </a:r>
            <a:r>
              <a:rPr lang="it-IT" sz="22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200" dirty="0" smtClean="0">
                <a:latin typeface="Arial" pitchFamily="34" charset="0"/>
                <a:cs typeface="Arial" pitchFamily="34" charset="0"/>
              </a:rPr>
              <a:t>Non </a:t>
            </a:r>
            <a:r>
              <a:rPr lang="it-IT" sz="2200" dirty="0">
                <a:latin typeface="Arial" pitchFamily="34" charset="0"/>
                <a:cs typeface="Arial" pitchFamily="34" charset="0"/>
              </a:rPr>
              <a:t>occorre essere alla propria scrivania per avere bisogno di informazioni.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200" b="1" dirty="0" smtClean="0">
                <a:latin typeface="Arial" pitchFamily="34" charset="0"/>
                <a:cs typeface="Arial" pitchFamily="34" charset="0"/>
              </a:rPr>
              <a:t>È </a:t>
            </a:r>
            <a:r>
              <a:rPr lang="it-IT" sz="2200" b="1" dirty="0">
                <a:latin typeface="Arial" pitchFamily="34" charset="0"/>
                <a:cs typeface="Arial" pitchFamily="34" charset="0"/>
              </a:rPr>
              <a:t>possibile guadagnare senza fare del male a nessuno.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200" dirty="0" smtClean="0">
                <a:latin typeface="Arial" pitchFamily="34" charset="0"/>
                <a:cs typeface="Arial" pitchFamily="34" charset="0"/>
              </a:rPr>
              <a:t>Ci </a:t>
            </a:r>
            <a:r>
              <a:rPr lang="it-IT" sz="2200" dirty="0">
                <a:latin typeface="Arial" pitchFamily="34" charset="0"/>
                <a:cs typeface="Arial" pitchFamily="34" charset="0"/>
              </a:rPr>
              <a:t>sono sempre più informazioni di quante ci si possa immaginare.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200" dirty="0">
                <a:latin typeface="Arial" pitchFamily="34" charset="0"/>
                <a:cs typeface="Arial" pitchFamily="34" charset="0"/>
              </a:rPr>
              <a:t>La necessità di informazioni oltrepassa ogni confine</a:t>
            </a:r>
            <a:r>
              <a:rPr lang="it-IT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it-IT" sz="22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sz="2200" dirty="0">
                <a:latin typeface="Arial" pitchFamily="34" charset="0"/>
                <a:cs typeface="Arial" pitchFamily="34" charset="0"/>
              </a:rPr>
              <a:t>Si può essere seri anche senza giacca e cravatta.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200" dirty="0" smtClean="0">
                <a:latin typeface="Arial" pitchFamily="34" charset="0"/>
                <a:cs typeface="Arial" pitchFamily="34" charset="0"/>
              </a:rPr>
              <a:t>Eccellere </a:t>
            </a:r>
            <a:r>
              <a:rPr lang="it-IT" sz="2200" dirty="0">
                <a:latin typeface="Arial" pitchFamily="34" charset="0"/>
                <a:cs typeface="Arial" pitchFamily="34" charset="0"/>
              </a:rPr>
              <a:t>non basta.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6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960" y="116632"/>
            <a:ext cx="9500592" cy="1143000"/>
          </a:xfrm>
        </p:spPr>
        <p:txBody>
          <a:bodyPr/>
          <a:lstStyle/>
          <a:p>
            <a:r>
              <a:rPr lang="it-IT" dirty="0" smtClean="0"/>
              <a:t>Ambizione, utopia, pericolo?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827584" y="1340768"/>
            <a:ext cx="7772400" cy="4463008"/>
          </a:xfrm>
        </p:spPr>
        <p:txBody>
          <a:bodyPr/>
          <a:lstStyle/>
          <a:p>
            <a:pPr marL="0" indent="0">
              <a:buNone/>
            </a:pPr>
            <a:r>
              <a:rPr lang="it-IT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Il cofondatore Larry Page una volta ha descritto il "motore di ricerca perfetto" come qualcosa che "</a:t>
            </a:r>
            <a:r>
              <a:rPr lang="it-IT" b="1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comprende esattamente cosa intendi e restituisce esattamente ciò che desideri</a:t>
            </a:r>
            <a:r>
              <a:rPr lang="it-IT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". </a:t>
            </a:r>
            <a:endParaRPr lang="it-IT" dirty="0" smtClean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0" indent="0">
              <a:buNone/>
            </a:pPr>
            <a:r>
              <a:rPr lang="it-IT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Non </a:t>
            </a:r>
            <a:r>
              <a:rPr lang="it-IT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possiamo affermare che oggi Google tenga fede al 100% a tale </a:t>
            </a:r>
            <a:r>
              <a:rPr lang="it-IT" i="1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vision</a:t>
            </a:r>
            <a:r>
              <a:rPr lang="it-IT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ma siamo sempre al lavoro su nuove tecnologie destinate ad avvicinare il più possibile Google a tale ideale</a:t>
            </a:r>
            <a:r>
              <a:rPr lang="it-IT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it-IT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i="1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The ultimate search engine would basically understand everything in the world, and it would always give you </a:t>
            </a:r>
            <a:r>
              <a:rPr lang="en-US" b="1" i="1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the right thing</a:t>
            </a:r>
            <a:r>
              <a:rPr lang="en-US" i="1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. And we're a long, long ways from that</a:t>
            </a:r>
            <a:r>
              <a:rPr lang="en-US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  <a:r>
              <a:rPr lang="en-US" sz="1800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Larry Page February 2004 (BusinessWeek)</a:t>
            </a:r>
            <a:endParaRPr lang="it-IT" dirty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2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Obiettivi di Google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179512" y="1447800"/>
            <a:ext cx="3663262" cy="4572000"/>
          </a:xfrm>
        </p:spPr>
        <p:txBody>
          <a:bodyPr/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Pertinenza</a:t>
            </a:r>
          </a:p>
          <a:p>
            <a:pPr lvl="1"/>
            <a:r>
              <a:rPr lang="it-IT" dirty="0" smtClean="0">
                <a:latin typeface="Arial" pitchFamily="34" charset="0"/>
                <a:cs typeface="Arial" pitchFamily="34" charset="0"/>
              </a:rPr>
              <a:t>200 indicatori</a:t>
            </a:r>
          </a:p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Completezza</a:t>
            </a:r>
          </a:p>
          <a:p>
            <a:pPr lvl="1"/>
            <a:r>
              <a:rPr lang="it-IT" dirty="0">
                <a:latin typeface="Arial" pitchFamily="34" charset="0"/>
                <a:cs typeface="Arial" pitchFamily="34" charset="0"/>
              </a:rPr>
              <a:t>Indice di 100.000.000 </a:t>
            </a:r>
            <a:r>
              <a:rPr lang="it-IT" dirty="0" err="1">
                <a:latin typeface="Arial" pitchFamily="34" charset="0"/>
                <a:cs typeface="Arial" pitchFamily="34" charset="0"/>
              </a:rPr>
              <a:t>Gbyte</a:t>
            </a:r>
            <a:endParaRPr lang="it-IT" dirty="0">
              <a:latin typeface="Arial" pitchFamily="34" charset="0"/>
              <a:cs typeface="Arial" pitchFamily="34" charset="0"/>
            </a:endParaRPr>
          </a:p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Aggiornamento</a:t>
            </a:r>
          </a:p>
          <a:p>
            <a:pPr lvl="1"/>
            <a:r>
              <a:rPr lang="it-IT" dirty="0">
                <a:latin typeface="Arial" pitchFamily="34" charset="0"/>
                <a:cs typeface="Arial" pitchFamily="34" charset="0"/>
              </a:rPr>
              <a:t>Dopo pochi minuti dalla pubblicazione</a:t>
            </a:r>
          </a:p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Velocità</a:t>
            </a:r>
          </a:p>
          <a:p>
            <a:pPr lvl="1"/>
            <a:r>
              <a:rPr lang="it-IT" dirty="0">
                <a:latin typeface="Arial" pitchFamily="34" charset="0"/>
                <a:cs typeface="Arial" pitchFamily="34" charset="0"/>
              </a:rPr>
              <a:t>Un quarto di secondo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2">
            <a:hlinkClick r:id="rId2" action="ppaction://program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774" y="1916832"/>
            <a:ext cx="515187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275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97768"/>
            <a:ext cx="7772400" cy="1143000"/>
          </a:xfrm>
        </p:spPr>
        <p:txBody>
          <a:bodyPr/>
          <a:lstStyle/>
          <a:p>
            <a:r>
              <a:rPr lang="it-IT" dirty="0" smtClean="0"/>
              <a:t>Non siamo tutti uguali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Shape 81"/>
          <p:cNvSpPr/>
          <p:nvPr/>
        </p:nvSpPr>
        <p:spPr>
          <a:xfrm>
            <a:off x="827584" y="1340768"/>
            <a:ext cx="8045604" cy="479724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09528" y="274638"/>
            <a:ext cx="5770984" cy="706090"/>
          </a:xfrm>
        </p:spPr>
        <p:txBody>
          <a:bodyPr/>
          <a:lstStyle/>
          <a:p>
            <a:r>
              <a:rPr lang="it-IT" dirty="0" smtClean="0"/>
              <a:t>La nuova divinità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31" y="3501008"/>
            <a:ext cx="8165399" cy="270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98" y="1340768"/>
            <a:ext cx="816292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3945632" cy="2290266"/>
          </a:xfrm>
        </p:spPr>
        <p:txBody>
          <a:bodyPr/>
          <a:lstStyle/>
          <a:p>
            <a:r>
              <a:rPr lang="it-IT" dirty="0" smtClean="0"/>
              <a:t>Google ha ragione!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Segnaposto contenuto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332656"/>
            <a:ext cx="4230605" cy="6345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75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it-IT" dirty="0" smtClean="0"/>
              <a:t>Ambiguità attuali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68D77D-5E90-441C-BA50-43B11309C88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3347864" y="609329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S</a:t>
            </a:r>
            <a:r>
              <a:rPr lang="it-IT" sz="2000" b="1" dirty="0" smtClean="0"/>
              <a:t>ta cambiando il panorama delle ricerche di persone, ma solo per chi è famoso</a:t>
            </a:r>
            <a:endParaRPr lang="it-IT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27981"/>
            <a:ext cx="7605092" cy="5117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3059832" y="5898917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postilla crudele    sorte crudele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100392" y="239127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omonimo pugile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172400" y="3717032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Lezioni di Zamagni pubblicate da me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691680" y="602128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convegno a Sanremo in cui ero relatore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8136904" y="5083107"/>
            <a:ext cx="9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ONG ELIS di cui sono direttore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1">
  <a:themeElements>
    <a:clrScheme name="Univers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niverso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niverso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886</TotalTime>
  <Words>643</Words>
  <Application>Microsoft Office PowerPoint</Application>
  <PresentationFormat>Presentazione su schermo (4:3)</PresentationFormat>
  <Paragraphs>138</Paragraphs>
  <Slides>26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27" baseType="lpstr">
      <vt:lpstr>Tema1</vt:lpstr>
      <vt:lpstr>Bulimia informativa &amp; anoressia decisionale</vt:lpstr>
      <vt:lpstr>Indagine SEMS 2011</vt:lpstr>
      <vt:lpstr>Le 10 verità di Google</vt:lpstr>
      <vt:lpstr>Ambizione, utopia, pericolo?</vt:lpstr>
      <vt:lpstr>Obiettivi di Google</vt:lpstr>
      <vt:lpstr>Non siamo tutti uguali</vt:lpstr>
      <vt:lpstr>La nuova divinità</vt:lpstr>
      <vt:lpstr>Google ha ragione!</vt:lpstr>
      <vt:lpstr>Ambiguità attuali</vt:lpstr>
      <vt:lpstr>Quale risposta è la più pericolosa?</vt:lpstr>
      <vt:lpstr>Chi arriva primo?</vt:lpstr>
      <vt:lpstr>Accadde davvero</vt:lpstr>
      <vt:lpstr>Quanti leggono?</vt:lpstr>
      <vt:lpstr>Quanti scrivono?</vt:lpstr>
      <vt:lpstr>Chi lo sa?</vt:lpstr>
      <vt:lpstr>Crowdsourcing</vt:lpstr>
      <vt:lpstr>Che tempo dovrebbe fare oggi</vt:lpstr>
      <vt:lpstr>Questa è qualità?</vt:lpstr>
      <vt:lpstr>Il terzo dittatore</vt:lpstr>
      <vt:lpstr>Scegli una canzone</vt:lpstr>
      <vt:lpstr>Politiche positive</vt:lpstr>
      <vt:lpstr>Sondaggio</vt:lpstr>
      <vt:lpstr>Comportamento abituale</vt:lpstr>
      <vt:lpstr>Una proposta audace</vt:lpstr>
      <vt:lpstr>Eredità digitale</vt:lpstr>
      <vt:lpstr>www.crudele.it/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Bulimia informativa, anoressia decisionale 2011-06-17</dc:title>
  <dc:creator>Michele Crudele</dc:creator>
  <cp:lastModifiedBy>Michele Crudele</cp:lastModifiedBy>
  <cp:revision>138</cp:revision>
  <dcterms:created xsi:type="dcterms:W3CDTF">2010-04-05T18:34:22Z</dcterms:created>
  <dcterms:modified xsi:type="dcterms:W3CDTF">2013-01-14T12:38:51Z</dcterms:modified>
</cp:coreProperties>
</file>