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87" r:id="rId3"/>
    <p:sldId id="288" r:id="rId4"/>
    <p:sldId id="289" r:id="rId5"/>
    <p:sldId id="290" r:id="rId6"/>
    <p:sldId id="291" r:id="rId7"/>
    <p:sldId id="286" r:id="rId8"/>
  </p:sldIdLst>
  <p:sldSz cx="9144000" cy="6858000" type="screen4x3"/>
  <p:notesSz cx="9926638" cy="679767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DA7812"/>
    <a:srgbClr val="8B0801"/>
    <a:srgbClr val="F3E5A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561" autoAdjust="0"/>
    <p:restoredTop sz="74848" autoAdjust="0"/>
  </p:normalViewPr>
  <p:slideViewPr>
    <p:cSldViewPr>
      <p:cViewPr varScale="1">
        <p:scale>
          <a:sx n="97" d="100"/>
          <a:sy n="97" d="100"/>
        </p:scale>
        <p:origin x="-114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4A74FE-F8C3-4ACD-8D78-E1957BDCFCF1}" type="datetimeFigureOut">
              <a:rPr lang="it-IT" smtClean="0"/>
              <a:pPr/>
              <a:t>14/01/2013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90EA2-57F2-4BA8-8EAB-6AA2174D7B7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1466357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CF6EF-B12B-4B40-A5B0-CD7462259524}" type="datetimeFigureOut">
              <a:rPr lang="it-IT" smtClean="0"/>
              <a:pPr/>
              <a:t>14/01/2013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9BF40-EA1A-4EDB-83EA-9DD562170CF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5579206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9BF40-EA1A-4EDB-83EA-9DD562170CF6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9BF40-EA1A-4EDB-83EA-9DD562170CF6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9BF40-EA1A-4EDB-83EA-9DD562170CF6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9BF40-EA1A-4EDB-83EA-9DD562170CF6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9BF40-EA1A-4EDB-83EA-9DD562170CF6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9BF40-EA1A-4EDB-83EA-9DD562170CF6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2852936"/>
            <a:ext cx="7772400" cy="1470025"/>
          </a:xfrm>
        </p:spPr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11296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Fare clic per modificare lo stile del sottotitolo dello schema</a:t>
            </a:r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-7770"/>
            <a:ext cx="6156176" cy="27027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88132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478" t="9329" r="36099"/>
          <a:stretch/>
        </p:blipFill>
        <p:spPr>
          <a:xfrm>
            <a:off x="6551802" y="3993160"/>
            <a:ext cx="2592198" cy="2892224"/>
          </a:xfrm>
          <a:prstGeom prst="rect">
            <a:avLst/>
          </a:prstGeom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>
            <a:lvl2pPr>
              <a:buClr>
                <a:srgbClr val="DA7812"/>
              </a:buClr>
              <a:defRPr/>
            </a:lvl2pPr>
            <a:lvl3pPr>
              <a:buClr>
                <a:srgbClr val="EBDDB9"/>
              </a:buClr>
              <a:defRPr/>
            </a:lvl3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899592" y="6356350"/>
            <a:ext cx="565221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it-IT" dirty="0" smtClean="0"/>
              <a:t>Prof. ____________________ - Titolo - </a:t>
            </a:r>
            <a:fld id="{2CB06713-785B-4B54-8BA0-A2FEBD923660}" type="datetime1">
              <a:rPr lang="it-IT" smtClean="0"/>
              <a:pPr/>
              <a:t>14/01/2013</a:t>
            </a:fld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3D94-7825-4B74-94F8-A0519AB591DE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9800"/>
            <a:ext cx="782108" cy="718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75877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478" t="9329" r="36099"/>
          <a:stretch/>
        </p:blipFill>
        <p:spPr>
          <a:xfrm>
            <a:off x="6551802" y="3993160"/>
            <a:ext cx="2592198" cy="2892224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3D94-7825-4B74-94F8-A0519AB591D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899592" y="6356350"/>
            <a:ext cx="5652210" cy="365125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 smtClean="0"/>
              <a:t>Prof. ____________________ - Titolo - </a:t>
            </a:r>
            <a:fld id="{2CB06713-785B-4B54-8BA0-A2FEBD923660}" type="datetime1">
              <a:rPr lang="it-IT" smtClean="0"/>
              <a:pPr/>
              <a:t>14/01/2013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9800"/>
            <a:ext cx="782108" cy="718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15938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478" t="9329" r="36099"/>
          <a:stretch/>
        </p:blipFill>
        <p:spPr>
          <a:xfrm>
            <a:off x="6551802" y="3993160"/>
            <a:ext cx="2592198" cy="2892224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buClr>
                <a:srgbClr val="8B0801"/>
              </a:buCl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buClr>
                <a:srgbClr val="8B0801"/>
              </a:buCl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3D94-7825-4B74-94F8-A0519AB591D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899592" y="6356350"/>
            <a:ext cx="5652210" cy="365125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 smtClean="0"/>
              <a:t>Prof. ____________________ - Titolo - </a:t>
            </a:r>
            <a:fld id="{2CB06713-785B-4B54-8BA0-A2FEBD923660}" type="datetime1">
              <a:rPr lang="it-IT" smtClean="0"/>
              <a:pPr/>
              <a:t>14/01/2013</a:t>
            </a:fld>
            <a:endParaRPr lang="it-IT" dirty="0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9800"/>
            <a:ext cx="782108" cy="718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31636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3D94-7825-4B74-94F8-A0519AB591D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899592" y="6356350"/>
            <a:ext cx="5652210" cy="365125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 smtClean="0"/>
              <a:t>Prof. ____________________ - Titolo - </a:t>
            </a:r>
            <a:fld id="{2CB06713-785B-4B54-8BA0-A2FEBD923660}" type="datetime1">
              <a:rPr lang="it-IT" smtClean="0"/>
              <a:pPr/>
              <a:t>14/01/2013</a:t>
            </a:fld>
            <a:endParaRPr lang="it-IT" dirty="0"/>
          </a:p>
        </p:txBody>
      </p:sp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9800"/>
            <a:ext cx="782108" cy="718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0449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3D94-7825-4B74-94F8-A0519AB591D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899592" y="6356350"/>
            <a:ext cx="5652210" cy="365125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 smtClean="0"/>
              <a:t>Prof. ____________________ - Titolo - </a:t>
            </a:r>
            <a:fld id="{2CB06713-785B-4B54-8BA0-A2FEBD923660}" type="datetime1">
              <a:rPr lang="it-IT" smtClean="0"/>
              <a:pPr/>
              <a:t>14/01/2013</a:t>
            </a:fld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9800"/>
            <a:ext cx="782108" cy="718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2124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3D94-7825-4B74-94F8-A0519AB591D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899592" y="6356350"/>
            <a:ext cx="5652210" cy="365125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 smtClean="0"/>
              <a:t>Prof. ____________________ - Titolo - </a:t>
            </a:r>
            <a:fld id="{2CB06713-785B-4B54-8BA0-A2FEBD923660}" type="datetime1">
              <a:rPr lang="it-IT" smtClean="0"/>
              <a:pPr/>
              <a:t>14/01/2013</a:t>
            </a:fld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4093200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3D94-7825-4B74-94F8-A0519AB591D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899592" y="6356350"/>
            <a:ext cx="5652210" cy="365125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 smtClean="0"/>
              <a:t>Prof. ____________________ - Titolo - </a:t>
            </a:r>
            <a:fld id="{2CB06713-785B-4B54-8BA0-A2FEBD923660}" type="datetime1">
              <a:rPr lang="it-IT" smtClean="0"/>
              <a:pPr/>
              <a:t>14/01/2013</a:t>
            </a:fld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431008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3D94-7825-4B74-94F8-A0519AB591D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899592" y="6356350"/>
            <a:ext cx="5652210" cy="365125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 smtClean="0"/>
              <a:t>Prof. ____________________ - Titolo - </a:t>
            </a:r>
            <a:fld id="{2CB06713-785B-4B54-8BA0-A2FEBD923660}" type="datetime1">
              <a:rPr lang="it-IT" smtClean="0"/>
              <a:pPr/>
              <a:t>14/01/2013</a:t>
            </a:fld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161260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478" t="9329" r="36099"/>
          <a:stretch/>
        </p:blipFill>
        <p:spPr>
          <a:xfrm>
            <a:off x="6551802" y="3993160"/>
            <a:ext cx="2592198" cy="2892224"/>
          </a:xfrm>
          <a:prstGeom prst="rect">
            <a:avLst/>
          </a:prstGeom>
        </p:spPr>
      </p:pic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B3D94-7825-4B74-94F8-A0519AB591D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899592" y="6356350"/>
            <a:ext cx="565221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it-IT" dirty="0" smtClean="0"/>
              <a:t>Prof. ____________________ - Titolo - </a:t>
            </a:r>
            <a:fld id="{2CB06713-785B-4B54-8BA0-A2FEBD923660}" type="datetime1">
              <a:rPr lang="it-IT" smtClean="0"/>
              <a:pPr/>
              <a:t>14/01/2013</a:t>
            </a:fld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946257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8B080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ct val="20000"/>
        </a:spcBef>
        <a:buClr>
          <a:srgbClr val="8B0801"/>
        </a:buClr>
        <a:buFont typeface="Wingdings 2" pitchFamily="18" charset="2"/>
        <a:buChar char="®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DA7812"/>
        </a:buClr>
        <a:buFont typeface="Wingdings 2" pitchFamily="18" charset="2"/>
        <a:buChar char="®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Clr>
          <a:srgbClr val="F3E5A7"/>
        </a:buClr>
        <a:buFont typeface="Wingdings 2" pitchFamily="18" charset="2"/>
        <a:buChar char="®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2852936"/>
            <a:ext cx="9144000" cy="1470025"/>
          </a:xfrm>
        </p:spPr>
        <p:txBody>
          <a:bodyPr>
            <a:normAutofit fontScale="90000"/>
          </a:bodyPr>
          <a:lstStyle/>
          <a:p>
            <a:pPr>
              <a:spcAft>
                <a:spcPts val="2400"/>
              </a:spcAft>
            </a:pPr>
            <a:r>
              <a:rPr lang="it-IT" dirty="0" smtClean="0"/>
              <a:t/>
            </a:r>
            <a:br>
              <a:rPr lang="it-IT" dirty="0" smtClean="0"/>
            </a:br>
            <a:r>
              <a:rPr lang="it-IT" sz="3100" dirty="0" smtClean="0"/>
              <a:t>IL PROGRAMMA EDUCATIVO                                                                      E LA PROGRAMMAZIONE PARTECIPATA</a:t>
            </a:r>
            <a:endParaRPr lang="it-IT" sz="31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4988768"/>
            <a:ext cx="6400800" cy="1752600"/>
          </a:xfrm>
        </p:spPr>
        <p:txBody>
          <a:bodyPr/>
          <a:lstStyle/>
          <a:p>
            <a:r>
              <a:rPr lang="it-IT" dirty="0" smtClean="0">
                <a:solidFill>
                  <a:srgbClr val="DA7812"/>
                </a:solidFill>
              </a:rPr>
              <a:t>Claudia Chiavarino</a:t>
            </a:r>
          </a:p>
          <a:p>
            <a:pPr>
              <a:spcBef>
                <a:spcPts val="300"/>
              </a:spcBef>
            </a:pPr>
            <a:r>
              <a:rPr lang="it-IT" sz="2400" i="1" dirty="0" smtClean="0">
                <a:solidFill>
                  <a:schemeClr val="tx1"/>
                </a:solidFill>
              </a:rPr>
              <a:t>Responsabile Ricerca Universitaria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9413" y="2623567"/>
            <a:ext cx="33051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579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3D94-7825-4B74-94F8-A0519AB591DE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13" name="Rettangolo 12"/>
          <p:cNvSpPr/>
          <p:nvPr/>
        </p:nvSpPr>
        <p:spPr>
          <a:xfrm>
            <a:off x="873159" y="476672"/>
            <a:ext cx="73712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600" b="1" dirty="0" smtClean="0">
                <a:solidFill>
                  <a:srgbClr val="8B0801"/>
                </a:solidFill>
                <a:latin typeface="Calibri" pitchFamily="34" charset="0"/>
                <a:cs typeface="Calibri" pitchFamily="34" charset="0"/>
              </a:rPr>
              <a:t>Lo sviluppo del programma educativo</a:t>
            </a:r>
            <a:endParaRPr lang="it-IT" sz="3600" dirty="0"/>
          </a:p>
        </p:txBody>
      </p:sp>
      <p:sp>
        <p:nvSpPr>
          <p:cNvPr id="16" name="Freccia in giù 15"/>
          <p:cNvSpPr/>
          <p:nvPr/>
        </p:nvSpPr>
        <p:spPr>
          <a:xfrm>
            <a:off x="3779912" y="1412776"/>
            <a:ext cx="1512168" cy="5328592"/>
          </a:xfrm>
          <a:prstGeom prst="downArrow">
            <a:avLst/>
          </a:prstGeom>
          <a:solidFill>
            <a:srgbClr val="DA7812"/>
          </a:solidFill>
          <a:ln>
            <a:solidFill>
              <a:srgbClr val="8B08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/>
          <p:cNvSpPr txBox="1"/>
          <p:nvPr/>
        </p:nvSpPr>
        <p:spPr>
          <a:xfrm>
            <a:off x="2915816" y="1556792"/>
            <a:ext cx="3312368" cy="85129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rgbClr val="DA781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it-IT" sz="2200" dirty="0" smtClean="0"/>
              <a:t>modello teorico di prevenzione della violenza</a:t>
            </a:r>
            <a:endParaRPr lang="it-IT" sz="220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2915816" y="3024282"/>
            <a:ext cx="3312368" cy="47672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DA781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it-IT" sz="2200" b="1" dirty="0" smtClean="0"/>
              <a:t>programma educativo</a:t>
            </a:r>
            <a:endParaRPr lang="it-IT" sz="2200" b="1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2915816" y="4161879"/>
            <a:ext cx="3312368" cy="85129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rgbClr val="DA781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it-IT" sz="2200" dirty="0" smtClean="0"/>
              <a:t>attuazione sperimentale del programma</a:t>
            </a:r>
            <a:endParaRPr lang="it-IT" sz="2200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2915816" y="5157192"/>
            <a:ext cx="3312368" cy="47672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DA781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it-IT" sz="2200" dirty="0" smtClean="0"/>
              <a:t>verifica degli esiti</a:t>
            </a:r>
            <a:endParaRPr lang="it-IT" sz="2200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5940152" y="2476634"/>
            <a:ext cx="2808312" cy="1600438"/>
          </a:xfrm>
          <a:prstGeom prst="roundRect">
            <a:avLst/>
          </a:prstGeom>
          <a:solidFill>
            <a:srgbClr val="DA7812"/>
          </a:solidFill>
          <a:ln w="38100">
            <a:solidFill>
              <a:srgbClr val="8B080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it-IT" sz="2200" b="1" dirty="0" smtClean="0"/>
              <a:t>costruzione partecipativa attraverso dei  FOCUS GROUP</a:t>
            </a:r>
            <a:endParaRPr lang="it-IT" sz="2200" dirty="0"/>
          </a:p>
        </p:txBody>
      </p:sp>
    </p:spTree>
    <p:extLst>
      <p:ext uri="{BB962C8B-B14F-4D97-AF65-F5344CB8AC3E}">
        <p14:creationId xmlns="" xmlns:p14="http://schemas.microsoft.com/office/powerpoint/2010/main" val="3859633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arrotondato 11"/>
          <p:cNvSpPr/>
          <p:nvPr/>
        </p:nvSpPr>
        <p:spPr>
          <a:xfrm>
            <a:off x="827584" y="4869160"/>
            <a:ext cx="7344816" cy="158417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rgbClr val="DA781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3D94-7825-4B74-94F8-A0519AB591DE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683568" y="476672"/>
            <a:ext cx="78284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600" b="1" dirty="0" smtClean="0">
                <a:solidFill>
                  <a:srgbClr val="8B0801"/>
                </a:solidFill>
                <a:latin typeface="Calibri" pitchFamily="34" charset="0"/>
                <a:cs typeface="Calibri" pitchFamily="34" charset="0"/>
              </a:rPr>
              <a:t>Progettazione partecipata: i focus group</a:t>
            </a:r>
            <a:endParaRPr lang="it-IT" sz="3600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it-IT" dirty="0" smtClean="0"/>
              <a:t>focus group tradizionale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focus group on-line</a:t>
            </a:r>
          </a:p>
          <a:p>
            <a:pPr>
              <a:buFont typeface="Wingdings" pitchFamily="2" charset="2"/>
              <a:buChar char="Ø"/>
            </a:pPr>
            <a:endParaRPr lang="it-IT" i="1" dirty="0" smtClean="0"/>
          </a:p>
          <a:p>
            <a:pPr>
              <a:buFont typeface="Wingdings" pitchFamily="2" charset="2"/>
              <a:buChar char="Ø"/>
            </a:pPr>
            <a:r>
              <a:rPr lang="it-IT" i="1" dirty="0" smtClean="0"/>
              <a:t>tema della discussione:</a:t>
            </a:r>
            <a:r>
              <a:rPr lang="it-IT" dirty="0" smtClean="0"/>
              <a:t> percezione della relazione dei ragazzi con i media</a:t>
            </a:r>
          </a:p>
          <a:p>
            <a:pPr>
              <a:buClr>
                <a:schemeClr val="accent2"/>
              </a:buClr>
              <a:buFont typeface="Wingdings" pitchFamily="2" charset="2"/>
              <a:buChar char="Ø"/>
            </a:pPr>
            <a:endParaRPr lang="it-IT" sz="1500" dirty="0" smtClean="0"/>
          </a:p>
          <a:p>
            <a:pPr>
              <a:buClr>
                <a:schemeClr val="accent2"/>
              </a:buClr>
              <a:buFont typeface="Wingdings" pitchFamily="2" charset="2"/>
              <a:buChar char="Ø"/>
            </a:pPr>
            <a:endParaRPr lang="it-IT" sz="1500" dirty="0" smtClean="0"/>
          </a:p>
          <a:p>
            <a:pPr>
              <a:buNone/>
            </a:pPr>
            <a:r>
              <a:rPr lang="it-IT" dirty="0" smtClean="0"/>
              <a:t>	 </a:t>
            </a:r>
            <a:r>
              <a:rPr lang="it-IT" b="1" dirty="0" smtClean="0">
                <a:solidFill>
                  <a:schemeClr val="accent2"/>
                </a:solidFill>
              </a:rPr>
              <a:t>→</a:t>
            </a:r>
            <a:r>
              <a:rPr lang="it-IT" dirty="0" smtClean="0"/>
              <a:t> proposte per un’efficace azione educativa 	         	</a:t>
            </a:r>
            <a:r>
              <a:rPr lang="it-IT" i="1" dirty="0" smtClean="0"/>
              <a:t>che attenui l’impatto della violenza sui 	social media</a:t>
            </a:r>
          </a:p>
        </p:txBody>
      </p:sp>
    </p:spTree>
    <p:extLst>
      <p:ext uri="{BB962C8B-B14F-4D97-AF65-F5344CB8AC3E}">
        <p14:creationId xmlns="" xmlns:p14="http://schemas.microsoft.com/office/powerpoint/2010/main" val="3859633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it-IT" b="1" i="1" dirty="0" smtClean="0">
                <a:solidFill>
                  <a:srgbClr val="DA7812"/>
                </a:solidFill>
              </a:rPr>
              <a:t>il concetto di violenza nei social media</a:t>
            </a:r>
          </a:p>
          <a:p>
            <a:pPr>
              <a:buNone/>
            </a:pPr>
            <a:r>
              <a:rPr lang="it-IT" dirty="0" smtClean="0">
                <a:solidFill>
                  <a:schemeClr val="accent2"/>
                </a:solidFill>
              </a:rPr>
              <a:t>	</a:t>
            </a:r>
            <a:r>
              <a:rPr lang="it-IT" i="1" dirty="0" smtClean="0"/>
              <a:t>es. la violenza </a:t>
            </a:r>
            <a:r>
              <a:rPr lang="it-IT" i="1" dirty="0" smtClean="0"/>
              <a:t>“nascosta” </a:t>
            </a:r>
            <a:r>
              <a:rPr lang="it-IT" i="1" dirty="0" smtClean="0"/>
              <a:t>come valore persuasivo e </a:t>
            </a:r>
            <a:r>
              <a:rPr lang="it-IT" i="1" dirty="0" smtClean="0"/>
              <a:t>accattivante che mira a sfociare nell’abitudine (“non pensare troppo, divertiti”)</a:t>
            </a:r>
            <a:endParaRPr lang="it-IT" i="1" dirty="0" smtClean="0"/>
          </a:p>
          <a:p>
            <a:pPr>
              <a:buNone/>
            </a:pPr>
            <a:endParaRPr lang="it-IT" i="1" dirty="0" smtClean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it-IT" b="1" i="1" dirty="0" smtClean="0">
                <a:solidFill>
                  <a:srgbClr val="DA7812"/>
                </a:solidFill>
              </a:rPr>
              <a:t>gestione dei contenuti violenti</a:t>
            </a:r>
          </a:p>
          <a:p>
            <a:pPr>
              <a:buNone/>
            </a:pPr>
            <a:r>
              <a:rPr lang="it-IT" i="1" dirty="0" smtClean="0"/>
              <a:t>	es. il “no” non aiuta, ma anzi genera curiosità, i ragazzi vogliono capire; non sostituirsi allea loro esperienza, ma stimolare la loro consapevolezza</a:t>
            </a:r>
            <a:endParaRPr lang="it-IT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3D94-7825-4B74-94F8-A0519AB591DE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2546414" y="476672"/>
            <a:ext cx="41138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600" b="1" dirty="0" smtClean="0">
                <a:solidFill>
                  <a:srgbClr val="8B0801"/>
                </a:solidFill>
                <a:latin typeface="Calibri" pitchFamily="34" charset="0"/>
                <a:cs typeface="Calibri" pitchFamily="34" charset="0"/>
              </a:rPr>
              <a:t>I focus group: analisi</a:t>
            </a:r>
            <a:endParaRPr lang="it-IT" sz="3600" dirty="0"/>
          </a:p>
        </p:txBody>
      </p:sp>
    </p:spTree>
    <p:extLst>
      <p:ext uri="{BB962C8B-B14F-4D97-AF65-F5344CB8AC3E}">
        <p14:creationId xmlns="" xmlns:p14="http://schemas.microsoft.com/office/powerpoint/2010/main" val="3859633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it-IT" b="1" i="1" dirty="0" smtClean="0">
                <a:solidFill>
                  <a:srgbClr val="DA7812"/>
                </a:solidFill>
              </a:rPr>
              <a:t>uso positivo dei social media</a:t>
            </a:r>
          </a:p>
          <a:p>
            <a:pPr>
              <a:buNone/>
            </a:pPr>
            <a:r>
              <a:rPr lang="it-IT" dirty="0" smtClean="0">
                <a:solidFill>
                  <a:schemeClr val="accent2"/>
                </a:solidFill>
              </a:rPr>
              <a:t>	</a:t>
            </a:r>
            <a:r>
              <a:rPr lang="it-IT" i="1" dirty="0" smtClean="0"/>
              <a:t>es. non scagliarsi contro la parte negativa dei social media, ma proporre valori positivi sostitutivi alla trasgressione</a:t>
            </a:r>
          </a:p>
          <a:p>
            <a:pPr>
              <a:buNone/>
            </a:pPr>
            <a:endParaRPr lang="it-IT" i="1" dirty="0" smtClean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it-IT" b="1" i="1" dirty="0" smtClean="0">
                <a:solidFill>
                  <a:srgbClr val="DA7812"/>
                </a:solidFill>
              </a:rPr>
              <a:t>la navigazione protetta</a:t>
            </a:r>
          </a:p>
          <a:p>
            <a:pPr>
              <a:buNone/>
            </a:pPr>
            <a:r>
              <a:rPr lang="it-IT" i="1" dirty="0" smtClean="0"/>
              <a:t>	es. agire dal punto di vista educativo costruendo un atteggiamento di attenzione verso le tecnologie, anziché fornire strumenti di controllo velocemente superati</a:t>
            </a:r>
            <a:endParaRPr lang="it-IT" dirty="0" smtClean="0">
              <a:solidFill>
                <a:schemeClr val="accent2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3D94-7825-4B74-94F8-A0519AB591DE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2546414" y="476672"/>
            <a:ext cx="41138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600" b="1" dirty="0" smtClean="0">
                <a:solidFill>
                  <a:srgbClr val="8B0801"/>
                </a:solidFill>
                <a:latin typeface="Calibri" pitchFamily="34" charset="0"/>
                <a:cs typeface="Calibri" pitchFamily="34" charset="0"/>
              </a:rPr>
              <a:t>I focus group: analisi</a:t>
            </a:r>
            <a:endParaRPr lang="it-IT" sz="3600" dirty="0"/>
          </a:p>
        </p:txBody>
      </p:sp>
    </p:spTree>
    <p:extLst>
      <p:ext uri="{BB962C8B-B14F-4D97-AF65-F5344CB8AC3E}">
        <p14:creationId xmlns="" xmlns:p14="http://schemas.microsoft.com/office/powerpoint/2010/main" val="3859633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it-IT" b="1" i="1" dirty="0" smtClean="0">
                <a:solidFill>
                  <a:srgbClr val="DA7812"/>
                </a:solidFill>
              </a:rPr>
              <a:t>il programma educativo: contenuti</a:t>
            </a:r>
          </a:p>
          <a:p>
            <a:pPr>
              <a:buNone/>
            </a:pPr>
            <a:r>
              <a:rPr lang="it-IT" dirty="0" smtClean="0">
                <a:solidFill>
                  <a:schemeClr val="accent2"/>
                </a:solidFill>
              </a:rPr>
              <a:t>	</a:t>
            </a:r>
            <a:r>
              <a:rPr lang="it-IT" i="1" dirty="0" smtClean="0"/>
              <a:t>internet, videogiochi, tv e media</a:t>
            </a:r>
          </a:p>
          <a:p>
            <a:pPr>
              <a:buNone/>
            </a:pPr>
            <a:endParaRPr lang="it-IT" i="1" dirty="0" smtClean="0"/>
          </a:p>
          <a:p>
            <a:pPr>
              <a:buFont typeface="Wingdings" pitchFamily="2" charset="2"/>
              <a:buChar char="Ø"/>
            </a:pPr>
            <a:r>
              <a:rPr lang="it-IT" b="1" i="1" dirty="0" smtClean="0">
                <a:solidFill>
                  <a:srgbClr val="DA7812"/>
                </a:solidFill>
              </a:rPr>
              <a:t>il programma educativo: linguaggi</a:t>
            </a:r>
          </a:p>
          <a:p>
            <a:pPr>
              <a:buNone/>
            </a:pPr>
            <a:r>
              <a:rPr lang="it-IT" b="1" i="1" dirty="0" smtClean="0">
                <a:solidFill>
                  <a:schemeClr val="accent2"/>
                </a:solidFill>
              </a:rPr>
              <a:t>	</a:t>
            </a:r>
            <a:r>
              <a:rPr lang="it-IT" i="1" dirty="0" smtClean="0"/>
              <a:t>multimedialità, interattività, attività appassionanti in cui essere protagonisti</a:t>
            </a:r>
          </a:p>
          <a:p>
            <a:pPr>
              <a:buNone/>
            </a:pPr>
            <a:endParaRPr lang="it-IT" i="1" dirty="0" smtClean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it-IT" b="1" i="1" dirty="0" smtClean="0">
                <a:solidFill>
                  <a:srgbClr val="DA7812"/>
                </a:solidFill>
              </a:rPr>
              <a:t>il programma educativo: diffusione</a:t>
            </a:r>
          </a:p>
          <a:p>
            <a:pPr>
              <a:buNone/>
            </a:pPr>
            <a:r>
              <a:rPr lang="it-IT" b="1" i="1" dirty="0" smtClean="0">
                <a:solidFill>
                  <a:schemeClr val="accent2"/>
                </a:solidFill>
              </a:rPr>
              <a:t>	</a:t>
            </a:r>
            <a:r>
              <a:rPr lang="it-IT" i="1" dirty="0" smtClean="0"/>
              <a:t>oltre 6000 ragazzi di più di 50 scuole, il concorso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3D94-7825-4B74-94F8-A0519AB591DE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2546414" y="476672"/>
            <a:ext cx="41138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600" b="1" dirty="0" smtClean="0">
                <a:solidFill>
                  <a:srgbClr val="8B0801"/>
                </a:solidFill>
                <a:latin typeface="Calibri" pitchFamily="34" charset="0"/>
                <a:cs typeface="Calibri" pitchFamily="34" charset="0"/>
              </a:rPr>
              <a:t>I focus group: analisi</a:t>
            </a:r>
            <a:endParaRPr lang="it-IT" sz="3600" dirty="0"/>
          </a:p>
        </p:txBody>
      </p:sp>
    </p:spTree>
    <p:extLst>
      <p:ext uri="{BB962C8B-B14F-4D97-AF65-F5344CB8AC3E}">
        <p14:creationId xmlns="" xmlns:p14="http://schemas.microsoft.com/office/powerpoint/2010/main" val="3859633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3D94-7825-4B74-94F8-A0519AB591DE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13" name="Titolo 1"/>
          <p:cNvSpPr txBox="1">
            <a:spLocks/>
          </p:cNvSpPr>
          <p:nvPr/>
        </p:nvSpPr>
        <p:spPr>
          <a:xfrm>
            <a:off x="1434350" y="1412776"/>
            <a:ext cx="6264696" cy="12241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B080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Grazie per l’attenzione!</a:t>
            </a:r>
            <a:endParaRPr kumimoji="0" lang="it-IT" sz="3200" b="1" i="0" u="none" strike="noStrike" kern="1200" cap="none" spc="0" normalizeH="0" baseline="0" noProof="0" dirty="0">
              <a:ln>
                <a:noFill/>
              </a:ln>
              <a:solidFill>
                <a:srgbClr val="8B080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1691680" y="4847763"/>
            <a:ext cx="57166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i="1" dirty="0" smtClean="0">
                <a:solidFill>
                  <a:srgbClr val="DA7812"/>
                </a:solidFill>
                <a:latin typeface="+mj-lt"/>
                <a:ea typeface="+mj-ea"/>
                <a:cs typeface="+mj-cs"/>
              </a:rPr>
              <a:t>claudia.chiavarino@ssfrebaudengo.it</a:t>
            </a:r>
            <a:endParaRPr lang="it-IT" sz="2800" i="1" dirty="0">
              <a:solidFill>
                <a:srgbClr val="DA781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20280"/>
            <a:ext cx="9143999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85963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1273</TotalTime>
  <Words>104</Words>
  <Application>Microsoft Office PowerPoint</Application>
  <PresentationFormat>Presentazione su schermo (4:3)</PresentationFormat>
  <Paragraphs>52</Paragraphs>
  <Slides>7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Tema di Office</vt:lpstr>
      <vt:lpstr> IL PROGRAMMA EDUCATIVO                                                                      E LA PROGRAMMAZIONE PARTECIPATA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Eleonora Ruzzante</dc:creator>
  <cp:lastModifiedBy>Claudia Chiavarino</cp:lastModifiedBy>
  <cp:revision>194</cp:revision>
  <dcterms:created xsi:type="dcterms:W3CDTF">2012-09-20T11:54:39Z</dcterms:created>
  <dcterms:modified xsi:type="dcterms:W3CDTF">2013-01-14T10:19:49Z</dcterms:modified>
</cp:coreProperties>
</file>